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1.xml" ContentType="application/vnd.openxmlformats-officedocument.presentationml.notesSlide+xml"/>
  <Override PartName="/ppt/tags/tag2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3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3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4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15" r:id="rId4"/>
  </p:sldMasterIdLst>
  <p:notesMasterIdLst>
    <p:notesMasterId r:id="rId40"/>
  </p:notesMasterIdLst>
  <p:handoutMasterIdLst>
    <p:handoutMasterId r:id="rId41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312" r:id="rId14"/>
    <p:sldId id="266" r:id="rId15"/>
    <p:sldId id="297" r:id="rId16"/>
    <p:sldId id="298" r:id="rId17"/>
    <p:sldId id="313" r:id="rId18"/>
    <p:sldId id="301" r:id="rId19"/>
    <p:sldId id="302" r:id="rId20"/>
    <p:sldId id="314" r:id="rId21"/>
    <p:sldId id="304" r:id="rId22"/>
    <p:sldId id="305" r:id="rId23"/>
    <p:sldId id="279" r:id="rId24"/>
    <p:sldId id="280" r:id="rId25"/>
    <p:sldId id="281" r:id="rId26"/>
    <p:sldId id="282" r:id="rId27"/>
    <p:sldId id="283" r:id="rId28"/>
    <p:sldId id="315" r:id="rId29"/>
    <p:sldId id="286" r:id="rId30"/>
    <p:sldId id="316" r:id="rId31"/>
    <p:sldId id="288" r:id="rId32"/>
    <p:sldId id="289" r:id="rId33"/>
    <p:sldId id="290" r:id="rId34"/>
    <p:sldId id="291" r:id="rId35"/>
    <p:sldId id="293" r:id="rId36"/>
    <p:sldId id="294" r:id="rId37"/>
    <p:sldId id="295" r:id="rId38"/>
    <p:sldId id="296" r:id="rId39"/>
  </p:sldIdLst>
  <p:sldSz cx="9906000" cy="6858000" type="A4"/>
  <p:notesSz cx="6797675" cy="9928225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1200" i="1"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1200" i="1"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1200" i="1"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1200" i="1"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1200" i="1"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i="1"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1200" i="1"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1200" i="1"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1200" i="1"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90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237" userDrawn="1">
          <p15:clr>
            <a:srgbClr val="A4A3A4"/>
          </p15:clr>
        </p15:guide>
        <p15:guide id="2" pos="3225" userDrawn="1">
          <p15:clr>
            <a:srgbClr val="A4A3A4"/>
          </p15:clr>
        </p15:guide>
        <p15:guide id="3" orient="horz" pos="3127" userDrawn="1">
          <p15:clr>
            <a:srgbClr val="A4A3A4"/>
          </p15:clr>
        </p15:guide>
        <p15:guide id="4" pos="2142" userDrawn="1">
          <p15:clr>
            <a:srgbClr val="A4A3A4"/>
          </p15:clr>
        </p15:guide>
        <p15:guide id="5" orient="horz" pos="3128" userDrawn="1">
          <p15:clr>
            <a:srgbClr val="A4A3A4"/>
          </p15:clr>
        </p15:guide>
        <p15:guide id="6" orient="horz" pos="3129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Omnes" initials="MO" lastIdx="1" clrIdx="0"/>
  <p:cmAuthor id="1" name="Mathieu Omnes" initials="MO" lastIdx="1" clrIdx="1"/>
  <p:cmAuthor id="2" name="Mathieu OMNES" initials="MO" lastIdx="2" clrIdx="2">
    <p:extLst/>
  </p:cmAuthor>
  <p:cmAuthor id="3" name="Alin" initials="A" lastIdx="5" clrIdx="3"/>
  <p:cmAuthor id="4" name="Benjamin GILLES" initials="BG" lastIdx="1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5151"/>
    <a:srgbClr val="00477F"/>
    <a:srgbClr val="717171"/>
    <a:srgbClr val="009999"/>
    <a:srgbClr val="E2E2E2"/>
    <a:srgbClr val="C6D6E8"/>
    <a:srgbClr val="D6DCE4"/>
    <a:srgbClr val="F4F7FA"/>
    <a:srgbClr val="EEF3F8"/>
    <a:srgbClr val="DBDB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Style léger 3 - Accentuation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Style moyen 1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188" autoAdjust="0"/>
    <p:restoredTop sz="95972" autoAdjust="0"/>
  </p:normalViewPr>
  <p:slideViewPr>
    <p:cSldViewPr snapToGrid="0" snapToObjects="1">
      <p:cViewPr>
        <p:scale>
          <a:sx n="90" d="100"/>
          <a:sy n="90" d="100"/>
        </p:scale>
        <p:origin x="-1356" y="-60"/>
      </p:cViewPr>
      <p:guideLst>
        <p:guide orient="horz" pos="1900"/>
        <p:guide pos="3120"/>
      </p:guideLst>
    </p:cSldViewPr>
  </p:slideViewPr>
  <p:outlineViewPr>
    <p:cViewPr>
      <p:scale>
        <a:sx n="33" d="100"/>
        <a:sy n="33" d="100"/>
      </p:scale>
      <p:origin x="0" y="538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>
        <p:scale>
          <a:sx n="100" d="100"/>
          <a:sy n="100" d="100"/>
        </p:scale>
        <p:origin x="-1812" y="1416"/>
      </p:cViewPr>
      <p:guideLst>
        <p:guide orient="horz" pos="2237"/>
        <p:guide orient="horz" pos="3127"/>
        <p:guide orient="horz" pos="3128"/>
        <p:guide orient="horz" pos="3129"/>
        <p:guide pos="3225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   </c:v>
                </c:pt>
              </c:strCache>
            </c:strRef>
          </c:tx>
          <c:spPr>
            <a:ln w="0"/>
          </c:spPr>
          <c:dPt>
            <c:idx val="3"/>
            <c:bubble3D val="0"/>
            <c:spPr>
              <a:solidFill>
                <a:schemeClr val="accent3">
                  <a:lumMod val="75000"/>
                </a:schemeClr>
              </a:solidFill>
              <a:ln w="0"/>
            </c:spPr>
            <c:extLst>
              <c:ext xmlns:c16="http://schemas.microsoft.com/office/drawing/2014/chart" uri="{C3380CC4-5D6E-409C-BE32-E72D297353CC}">
                <c16:uniqueId val="{00000001-3806-4F71-BAB0-A05E51181F12}"/>
              </c:ext>
            </c:extLst>
          </c:dPt>
          <c:dPt>
            <c:idx val="4"/>
            <c:bubble3D val="0"/>
            <c:spPr>
              <a:solidFill>
                <a:schemeClr val="bg2"/>
              </a:solidFill>
              <a:ln w="0"/>
            </c:spPr>
            <c:extLst>
              <c:ext xmlns:c16="http://schemas.microsoft.com/office/drawing/2014/chart" uri="{C3380CC4-5D6E-409C-BE32-E72D297353CC}">
                <c16:uniqueId val="{00000003-3806-4F71-BAB0-A05E51181F12}"/>
              </c:ext>
            </c:extLst>
          </c:dPt>
          <c:cat>
            <c:strRef>
              <c:f>Feuil1!$A$2:$A$7</c:f>
              <c:strCache>
                <c:ptCount val="6"/>
                <c:pt idx="2">
                  <c:v>Fondateurs &amp; mandataires sociaux</c:v>
                </c:pt>
                <c:pt idx="3">
                  <c:v>Salariés</c:v>
                </c:pt>
                <c:pt idx="4">
                  <c:v>Flottant</c:v>
                </c:pt>
                <c:pt idx="5">
                  <c:v>Autocontrôle</c:v>
                </c:pt>
              </c:strCache>
            </c:strRef>
          </c:cat>
          <c:val>
            <c:numRef>
              <c:f>Feuil1!$B$2:$B$7</c:f>
              <c:numCache>
                <c:formatCode>General</c:formatCode>
                <c:ptCount val="6"/>
                <c:pt idx="2" formatCode="0.00%">
                  <c:v>0.52800000000000002</c:v>
                </c:pt>
                <c:pt idx="3" formatCode="0.00%">
                  <c:v>5.2000000000000039E-2</c:v>
                </c:pt>
                <c:pt idx="4" formatCode="0.00%">
                  <c:v>0.40700000000000008</c:v>
                </c:pt>
                <c:pt idx="5" formatCode="0.00%">
                  <c:v>1.2999999999999998E-2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806-4F71-BAB0-A05E51181F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2"/>
            <c:bubble3D val="0"/>
            <c:spPr>
              <a:ln>
                <a:noFill/>
              </a:ln>
            </c:spPr>
          </c:dPt>
          <c:cat>
            <c:strRef>
              <c:f>Feuil1!$A$2:$A$6</c:f>
              <c:strCache>
                <c:ptCount val="5"/>
                <c:pt idx="0">
                  <c:v>Public</c:v>
                </c:pt>
                <c:pt idx="1">
                  <c:v>Télécoms</c:v>
                </c:pt>
                <c:pt idx="2">
                  <c:v>Banque</c:v>
                </c:pt>
                <c:pt idx="3">
                  <c:v>Services</c:v>
                </c:pt>
                <c:pt idx="4">
                  <c:v>Industrie</c:v>
                </c:pt>
              </c:strCache>
            </c:strRef>
          </c:cat>
          <c:val>
            <c:numRef>
              <c:f>Feuil1!$B$2:$B$6</c:f>
              <c:numCache>
                <c:formatCode>0%</c:formatCode>
                <c:ptCount val="5"/>
                <c:pt idx="0">
                  <c:v>5.0000000000000024E-2</c:v>
                </c:pt>
                <c:pt idx="1">
                  <c:v>1.0000000000000005E-2</c:v>
                </c:pt>
                <c:pt idx="2">
                  <c:v>0.27</c:v>
                </c:pt>
                <c:pt idx="3">
                  <c:v>0.23</c:v>
                </c:pt>
                <c:pt idx="4">
                  <c:v>0.43000000000000027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34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3" y="34"/>
            <a:ext cx="2946274" cy="496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899" tIns="47449" rIns="94899" bIns="47449" numCol="1" anchor="t" anchorCtr="0" compatLnSpc="1">
            <a:prstTxWarp prst="textNoShape">
              <a:avLst/>
            </a:prstTxWarp>
          </a:bodyPr>
          <a:lstStyle>
            <a:lvl1pPr defTabSz="950369">
              <a:defRPr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893" y="34"/>
            <a:ext cx="2946274" cy="496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899" tIns="47449" rIns="94899" bIns="47449" numCol="1" anchor="t" anchorCtr="0" compatLnSpc="1">
            <a:prstTxWarp prst="textNoShape">
              <a:avLst/>
            </a:prstTxWarp>
          </a:bodyPr>
          <a:lstStyle>
            <a:lvl1pPr algn="r" defTabSz="950369">
              <a:defRPr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3" y="9429824"/>
            <a:ext cx="2946274" cy="496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899" tIns="47449" rIns="94899" bIns="47449" numCol="1" anchor="b" anchorCtr="0" compatLnSpc="1">
            <a:prstTxWarp prst="textNoShape">
              <a:avLst/>
            </a:prstTxWarp>
          </a:bodyPr>
          <a:lstStyle>
            <a:lvl1pPr defTabSz="950369">
              <a:defRPr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893" y="9429824"/>
            <a:ext cx="2946274" cy="496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899" tIns="47449" rIns="94899" bIns="47449" numCol="1" anchor="b" anchorCtr="0" compatLnSpc="1">
            <a:prstTxWarp prst="textNoShape">
              <a:avLst/>
            </a:prstTxWarp>
          </a:bodyPr>
          <a:lstStyle>
            <a:lvl1pPr algn="r" defTabSz="950369">
              <a:defRPr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1D1DE45-12A1-4975-BECA-A03BE9A814D2}" type="slidenum">
              <a:rPr lang="fr-FR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768843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3" y="34"/>
            <a:ext cx="2946274" cy="496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899" tIns="47449" rIns="94899" bIns="47449" numCol="1" anchor="t" anchorCtr="0" compatLnSpc="1">
            <a:prstTxWarp prst="textNoShape">
              <a:avLst/>
            </a:prstTxWarp>
          </a:bodyPr>
          <a:lstStyle>
            <a:lvl1pPr defTabSz="950369">
              <a:defRPr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893" y="34"/>
            <a:ext cx="2946274" cy="496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899" tIns="47449" rIns="94899" bIns="47449" numCol="1" anchor="t" anchorCtr="0" compatLnSpc="1">
            <a:prstTxWarp prst="textNoShape">
              <a:avLst/>
            </a:prstTxWarp>
          </a:bodyPr>
          <a:lstStyle>
            <a:lvl1pPr algn="r" defTabSz="950369">
              <a:defRPr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08025" y="741363"/>
            <a:ext cx="5381625" cy="37258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98584" y="4714932"/>
            <a:ext cx="6342033" cy="4470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899" tIns="47449" rIns="94899" bIns="474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3" y="9429824"/>
            <a:ext cx="2946274" cy="496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899" tIns="47449" rIns="94899" bIns="47449" numCol="1" anchor="b" anchorCtr="0" compatLnSpc="1">
            <a:prstTxWarp prst="textNoShape">
              <a:avLst/>
            </a:prstTxWarp>
          </a:bodyPr>
          <a:lstStyle>
            <a:lvl1pPr defTabSz="950369">
              <a:defRPr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893" y="9429824"/>
            <a:ext cx="2946274" cy="496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899" tIns="47449" rIns="94899" bIns="47449" numCol="1" anchor="b" anchorCtr="0" compatLnSpc="1">
            <a:prstTxWarp prst="textNoShape">
              <a:avLst/>
            </a:prstTxWarp>
          </a:bodyPr>
          <a:lstStyle>
            <a:lvl1pPr algn="r" defTabSz="950369">
              <a:defRPr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4617FCF-6CCB-47FF-8A5C-B8957753FFF7}" type="slidenum">
              <a:rPr lang="fr-FR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91311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708025" y="741363"/>
            <a:ext cx="5381625" cy="3725862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730671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 txBox="1">
            <a:spLocks noGrp="1" noChangeArrowheads="1"/>
          </p:cNvSpPr>
          <p:nvPr/>
        </p:nvSpPr>
        <p:spPr bwMode="auto">
          <a:xfrm>
            <a:off x="5622965" y="6457565"/>
            <a:ext cx="4303005" cy="340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33" tIns="45765" rIns="91533" bIns="45765" anchor="b"/>
          <a:lstStyle/>
          <a:p>
            <a:pPr algn="r" defTabSz="915914"/>
            <a:fld id="{37AD3840-33BE-4CB2-94CF-B543F5DBBB51}" type="slidenum">
              <a:rPr lang="fr-FR" i="0">
                <a:solidFill>
                  <a:schemeClr val="tx1"/>
                </a:solidFill>
              </a:rPr>
              <a:pPr algn="r" defTabSz="915914"/>
              <a:t>10</a:t>
            </a:fld>
            <a:endParaRPr lang="fr-FR" i="0">
              <a:solidFill>
                <a:schemeClr val="tx1"/>
              </a:solidFill>
            </a:endParaRPr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22613" y="511175"/>
            <a:ext cx="3678237" cy="2547938"/>
          </a:xfrm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9058" y="3229888"/>
            <a:ext cx="8319123" cy="3059226"/>
          </a:xfrm>
          <a:noFill/>
          <a:ln/>
        </p:spPr>
        <p:txBody>
          <a:bodyPr lIns="91533" tIns="45765" rIns="91533" bIns="45765"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817211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 txBox="1">
            <a:spLocks noGrp="1" noChangeArrowheads="1"/>
          </p:cNvSpPr>
          <p:nvPr/>
        </p:nvSpPr>
        <p:spPr bwMode="auto">
          <a:xfrm>
            <a:off x="5623189" y="6457090"/>
            <a:ext cx="4302824" cy="340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871" tIns="46935" rIns="93871" bIns="46935" anchor="b"/>
          <a:lstStyle/>
          <a:p>
            <a:pPr algn="r" defTabSz="938689"/>
            <a:fld id="{ACD06DAF-3E85-4D2A-A826-C151FC47E4B9}" type="slidenum">
              <a:rPr lang="fr-FR" sz="1300" i="0">
                <a:solidFill>
                  <a:schemeClr val="tx1"/>
                </a:solidFill>
              </a:rPr>
              <a:pPr algn="r" defTabSz="938689"/>
              <a:t>11</a:t>
            </a:fld>
            <a:endParaRPr lang="en-GB" sz="1300" i="0" dirty="0">
              <a:solidFill>
                <a:schemeClr val="tx1"/>
              </a:solidFill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28963" y="509588"/>
            <a:ext cx="3679825" cy="2549525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4606" y="3230132"/>
            <a:ext cx="8494690" cy="3059284"/>
          </a:xfrm>
          <a:noFill/>
          <a:ln/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9861922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708025" y="741363"/>
            <a:ext cx="5381625" cy="3725862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Convey simple messages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17172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2788" y="746125"/>
            <a:ext cx="5372100" cy="372110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dirty="0" smtClean="0">
                <a:latin typeface="Arial" pitchFamily="34" charset="0"/>
              </a:rPr>
              <a:t>Full-year recruitment-plan objectives fulfilled:</a:t>
            </a:r>
          </a:p>
          <a:p>
            <a:pPr marL="171450" indent="-171450" eaLnBrk="1" hangingPunct="1">
              <a:buFontTx/>
              <a:buChar char="-"/>
            </a:pPr>
            <a:r>
              <a:rPr lang="en-GB" sz="900" i="0" kern="0" dirty="0" smtClean="0">
                <a:solidFill>
                  <a:srgbClr val="FF0000"/>
                </a:solidFill>
              </a:rPr>
              <a:t>sourcing percentage of hirings from commercial colleges and engineering schools (little change on year-earlier levels)</a:t>
            </a:r>
            <a:r>
              <a:t/>
            </a:r>
            <a:br/>
            <a:r>
              <a:rPr lang="en-GB" sz="900" i="0" kern="0" dirty="0" smtClean="0">
                <a:solidFill>
                  <a:srgbClr val="FF0000"/>
                </a:solidFill>
              </a:rPr>
              <a:t>- increase in number of hirings recruited via internet and social networks, vs.......</a:t>
            </a:r>
            <a:r>
              <a:rPr lang="en-GB" sz="900" b="1" i="0" kern="0" dirty="0" smtClean="0">
                <a:solidFill>
                  <a:srgbClr val="FF0000"/>
                </a:solidFill>
              </a:rPr>
              <a:t>(no info from HR)</a:t>
            </a:r>
            <a:r>
              <a:t/>
            </a:r>
            <a:br/>
            <a:r>
              <a:rPr lang="en-GB" sz="900" i="0" kern="0" dirty="0" smtClean="0">
                <a:solidFill>
                  <a:srgbClr val="FF0000"/>
                </a:solidFill>
              </a:rPr>
              <a:t>- hiring trends rom schools:  group 1-2 / vs. 3-4 (little change on year-earlier levels)</a:t>
            </a:r>
            <a:r>
              <a:t/>
            </a:r>
            <a:br/>
            <a:r>
              <a:rPr lang="en-GB" sz="900" i="0" kern="0" dirty="0" smtClean="0">
                <a:solidFill>
                  <a:srgbClr val="FF0000"/>
                </a:solidFill>
              </a:rPr>
              <a:t>- competition keener with strong comeback of auditing firms and the appeal of players in the digital sector (start-ups…)</a:t>
            </a:r>
          </a:p>
          <a:p>
            <a:pPr marL="171450" indent="-171450" eaLnBrk="1" hangingPunct="1">
              <a:buFontTx/>
              <a:buChar char="-"/>
            </a:pPr>
            <a:endParaRPr lang="en-GB" sz="900" i="0" kern="0" baseline="0" dirty="0" smtClean="0">
              <a:solidFill>
                <a:srgbClr val="FF0000"/>
              </a:solidFill>
            </a:endParaRPr>
          </a:p>
          <a:p>
            <a:pPr marL="171450" indent="-171450" eaLnBrk="1" hangingPunct="1">
              <a:buFontTx/>
              <a:buChar char="-"/>
            </a:pPr>
            <a:endParaRPr lang="en-GB" sz="900" i="0" kern="0" baseline="0" dirty="0" smtClean="0">
              <a:solidFill>
                <a:srgbClr val="FF0000"/>
              </a:solidFill>
            </a:endParaRPr>
          </a:p>
          <a:p>
            <a:pPr marL="171450" indent="-171450" eaLnBrk="1" hangingPunct="1">
              <a:buFontTx/>
              <a:buChar char="-"/>
            </a:pPr>
            <a:r>
              <a:rPr lang="en-GB" sz="900" i="0" kern="0" baseline="0" dirty="0" smtClean="0">
                <a:solidFill>
                  <a:schemeClr val="tx2"/>
                </a:solidFill>
              </a:rPr>
              <a:t>351 staff hirings - 38 at end of </a:t>
            </a:r>
            <a:r>
              <a:rPr lang="en-GB" sz="900" i="0" u="sng" kern="0" baseline="0" dirty="0" smtClean="0">
                <a:solidFill>
                  <a:schemeClr val="tx2"/>
                </a:solidFill>
              </a:rPr>
              <a:t>PE</a:t>
            </a:r>
            <a:r>
              <a:rPr lang="en-GB" sz="900" i="0" kern="0" baseline="0" dirty="0" smtClean="0">
                <a:solidFill>
                  <a:schemeClr val="tx2"/>
                </a:solidFill>
              </a:rPr>
              <a:t> = source: HR statistics</a:t>
            </a:r>
            <a:endParaRPr lang="en-GB" sz="900" i="0" kern="0" dirty="0" smtClean="0">
              <a:solidFill>
                <a:schemeClr val="tx2"/>
              </a:solidFill>
            </a:endParaRPr>
          </a:p>
          <a:p>
            <a:pPr eaLnBrk="1" hangingPunct="1"/>
            <a:r>
              <a:t/>
            </a:r>
            <a:br/>
            <a:r>
              <a:rPr lang="en-GB" dirty="0" smtClean="0">
                <a:latin typeface="Arial" pitchFamily="34" charset="0"/>
              </a:rPr>
              <a:t>Churn rates of our direct competitors and the "big four": no details but it would seem that these average around 20%</a:t>
            </a:r>
            <a:r>
              <a:t/>
            </a:r>
            <a:br/>
            <a:r>
              <a:t/>
            </a:r>
            <a:br/>
            <a:endParaRPr lang="en-GB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1041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27375" y="512763"/>
            <a:ext cx="3678238" cy="2547937"/>
          </a:xfrm>
          <a:ln/>
        </p:spPr>
      </p:sp>
      <p:sp>
        <p:nvSpPr>
          <p:cNvPr id="5" name="Espace réservé des commentaires 4"/>
          <p:cNvSpPr>
            <a:spLocks noGrp="1" noChangeArrowheads="1"/>
          </p:cNvSpPr>
          <p:nvPr>
            <p:ph type="body" sz="quarter" idx="10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881" tIns="46939" rIns="93881" bIns="46939" numCol="1" anchor="t" anchorCtr="0" compatLnSpc="1">
            <a:prstTxWarp prst="textNoShape">
              <a:avLst/>
            </a:prstTxWarp>
          </a:bodyPr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7428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708025" y="741363"/>
            <a:ext cx="5381625" cy="3725862"/>
          </a:xfrm>
        </p:spPr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617FCF-6CCB-47FF-8A5C-B8957753FFF7}" type="slidenum">
              <a:rPr lang="fr-FR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339855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708025" y="741363"/>
            <a:ext cx="5381625" cy="3725862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12410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708025" y="741363"/>
            <a:ext cx="5381625" cy="3725862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646A8-8055-4353-9630-ED02C747F247}" type="slidenum">
              <a:rPr lang="fr-FR" smtClean="0"/>
              <a:pPr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25696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708025" y="741363"/>
            <a:ext cx="5381625" cy="3725862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Dans le commentaire, bien préciser le 3</a:t>
            </a:r>
            <a:r>
              <a:rPr lang="fr-FR" baseline="30000" dirty="0" smtClean="0"/>
              <a:t>ème</a:t>
            </a:r>
            <a:r>
              <a:rPr lang="fr-FR" dirty="0" smtClean="0"/>
              <a:t> point « en bosse et en creux »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646A8-8055-4353-9630-ED02C747F247}" type="slidenum">
              <a:rPr lang="fr-FR" smtClean="0"/>
              <a:pPr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15090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708025" y="741363"/>
            <a:ext cx="5381625" cy="3725862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Complément sur le premier item (mais c’est peut être plus un commentaire)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646A8-8055-4353-9630-ED02C747F247}" type="slidenum">
              <a:rPr lang="fr-FR" smtClean="0"/>
              <a:pPr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621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708025" y="741363"/>
            <a:ext cx="5381625" cy="3725862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958490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708025" y="741363"/>
            <a:ext cx="5381625" cy="3725862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Dans le commentaire aller vite sur cette page pour ne pas être en redondance avec la page suivante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646A8-8055-4353-9630-ED02C747F247}" type="slidenum">
              <a:rPr lang="fr-FR" smtClean="0"/>
              <a:pPr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55419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2788" y="746125"/>
            <a:ext cx="5372100" cy="372110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dirty="0" smtClean="0">
                <a:latin typeface="Arial" pitchFamily="34" charset="0"/>
              </a:rPr>
              <a:t>Decision-making easier, visibility improved</a:t>
            </a:r>
          </a:p>
          <a:p>
            <a:pPr eaLnBrk="1" hangingPunct="1"/>
            <a:endParaRPr lang="en-GB" dirty="0">
              <a:latin typeface="Arial" pitchFamily="34" charset="0"/>
            </a:endParaRPr>
          </a:p>
          <a:p>
            <a:pPr eaLnBrk="1" hangingPunct="1"/>
            <a:r>
              <a:rPr lang="en-GB" dirty="0" smtClean="0">
                <a:latin typeface="Arial" pitchFamily="34" charset="0"/>
              </a:rPr>
              <a:t>Comments:  M&amp;A and organisation -bimodal ISD (short and long cycle)</a:t>
            </a:r>
          </a:p>
        </p:txBody>
      </p:sp>
    </p:spTree>
    <p:extLst>
      <p:ext uri="{BB962C8B-B14F-4D97-AF65-F5344CB8AC3E}">
        <p14:creationId xmlns:p14="http://schemas.microsoft.com/office/powerpoint/2010/main" val="8650838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27375" y="511175"/>
            <a:ext cx="3678238" cy="2547938"/>
          </a:xfrm>
          <a:ln/>
        </p:spPr>
      </p:sp>
      <p:sp>
        <p:nvSpPr>
          <p:cNvPr id="1136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4129878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7"/>
          <p:cNvSpPr txBox="1">
            <a:spLocks noGrp="1" noChangeArrowheads="1"/>
          </p:cNvSpPr>
          <p:nvPr/>
        </p:nvSpPr>
        <p:spPr bwMode="auto">
          <a:xfrm>
            <a:off x="3849981" y="9429918"/>
            <a:ext cx="2946189" cy="49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96" tIns="45746" rIns="91496" bIns="45746" anchor="b"/>
          <a:lstStyle/>
          <a:p>
            <a:pPr algn="r" defTabSz="915540"/>
            <a:fld id="{1A8AE984-5EC6-4012-AB5A-B99FBC273887}" type="slidenum">
              <a:rPr lang="fr-FR" i="0">
                <a:solidFill>
                  <a:schemeClr val="tx1"/>
                </a:solidFill>
              </a:rPr>
              <a:pPr algn="r" defTabSz="915540"/>
              <a:t>34</a:t>
            </a:fld>
            <a:endParaRPr lang="en-GB" i="0" dirty="0">
              <a:solidFill>
                <a:schemeClr val="tx1"/>
              </a:solidFill>
            </a:endParaRPr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22313" y="762000"/>
            <a:ext cx="5391150" cy="3733800"/>
          </a:xfrm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6427" y="4724485"/>
            <a:ext cx="4952138" cy="4497537"/>
          </a:xfrm>
          <a:noFill/>
          <a:ln/>
        </p:spPr>
        <p:txBody>
          <a:bodyPr lIns="91496" tIns="45746" rIns="91496" bIns="45746"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8104860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09613" y="741363"/>
            <a:ext cx="5378450" cy="3724275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985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20C3F0-5D82-4EFB-A00D-07BB060BC18A}" type="slidenum">
              <a:rPr lang="fr-FR" smtClean="0">
                <a:solidFill>
                  <a:prstClr val="black"/>
                </a:solidFill>
              </a:rPr>
              <a:pPr/>
              <a:t>3</a:t>
            </a:fld>
            <a:endParaRPr lang="en-GB" dirty="0" smtClean="0">
              <a:solidFill>
                <a:prstClr val="black"/>
              </a:solidFill>
            </a:endParaRPr>
          </a:p>
        </p:txBody>
      </p:sp>
      <p:sp>
        <p:nvSpPr>
          <p:cNvPr id="59394" name="Rectangle 7"/>
          <p:cNvSpPr txBox="1">
            <a:spLocks noGrp="1" noChangeArrowheads="1"/>
          </p:cNvSpPr>
          <p:nvPr/>
        </p:nvSpPr>
        <p:spPr bwMode="auto">
          <a:xfrm>
            <a:off x="5622925" y="6457525"/>
            <a:ext cx="4303003" cy="340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850" tIns="46923" rIns="93850" bIns="46923" anchor="b"/>
          <a:lstStyle/>
          <a:p>
            <a:pPr algn="r" defTabSz="936549"/>
            <a:fld id="{C0A09D7D-489D-4A8A-8FF6-12B4FF52F49D}" type="slidenum">
              <a:rPr lang="fr-FR" sz="1300">
                <a:solidFill>
                  <a:prstClr val="black"/>
                </a:solidFill>
              </a:rPr>
              <a:pPr algn="r" defTabSz="936549"/>
              <a:t>3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16263" y="519113"/>
            <a:ext cx="3695700" cy="2559050"/>
          </a:xfrm>
          <a:ln/>
        </p:spPr>
      </p:sp>
      <p:sp>
        <p:nvSpPr>
          <p:cNvPr id="2" name="Espace réservé des commentaires 1"/>
          <p:cNvSpPr>
            <a:spLocks noGrp="1"/>
          </p:cNvSpPr>
          <p:nvPr>
            <p:ph type="body" sz="quarter" idx="10"/>
          </p:nvPr>
        </p:nvSpPr>
        <p:spPr>
          <a:xfrm>
            <a:off x="806326" y="3229856"/>
            <a:ext cx="8558224" cy="3059224"/>
          </a:xfrm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235509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708025" y="741363"/>
            <a:ext cx="5381625" cy="3725862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843274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4375" y="746125"/>
            <a:ext cx="5372100" cy="3721100"/>
          </a:xfrm>
          <a:ln/>
        </p:spPr>
      </p:sp>
      <p:sp>
        <p:nvSpPr>
          <p:cNvPr id="1136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7514948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2788" y="746125"/>
            <a:ext cx="5372100" cy="372110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dirty="0" smtClean="0">
                <a:latin typeface="Arial" pitchFamily="34" charset="0"/>
              </a:rPr>
              <a:t>Message Atterrissage T3 à faire passer</a:t>
            </a:r>
          </a:p>
        </p:txBody>
      </p:sp>
    </p:spTree>
    <p:extLst>
      <p:ext uri="{BB962C8B-B14F-4D97-AF65-F5344CB8AC3E}">
        <p14:creationId xmlns:p14="http://schemas.microsoft.com/office/powerpoint/2010/main" val="34834323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/>
          <p:cNvSpPr txBox="1">
            <a:spLocks noGrp="1" noChangeArrowheads="1"/>
          </p:cNvSpPr>
          <p:nvPr/>
        </p:nvSpPr>
        <p:spPr bwMode="auto">
          <a:xfrm>
            <a:off x="5622965" y="6457565"/>
            <a:ext cx="4303005" cy="340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873" tIns="46936" rIns="93873" bIns="46936" anchor="b"/>
          <a:lstStyle/>
          <a:p>
            <a:pPr algn="r" defTabSz="938137"/>
            <a:fld id="{061FC4D5-0013-451A-9585-171CBA3E9DC5}" type="slidenum">
              <a:rPr lang="fr-FR" sz="1300" i="0">
                <a:solidFill>
                  <a:schemeClr val="tx1"/>
                </a:solidFill>
              </a:rPr>
              <a:pPr algn="r" defTabSz="938137"/>
              <a:t>7</a:t>
            </a:fld>
            <a:endParaRPr lang="en-GB" sz="1300" i="0" dirty="0">
              <a:solidFill>
                <a:schemeClr val="tx1"/>
              </a:solidFill>
            </a:endParaRPr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27375" y="511175"/>
            <a:ext cx="3678238" cy="2547938"/>
          </a:xfrm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2968" y="3229888"/>
            <a:ext cx="8388676" cy="3059226"/>
          </a:xfrm>
          <a:noFill/>
          <a:ln/>
        </p:spPr>
        <p:txBody>
          <a:bodyPr/>
          <a:lstStyle/>
          <a:p>
            <a:pPr eaLnBrk="1" hangingPunct="1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5081129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/>
          <p:cNvSpPr txBox="1">
            <a:spLocks noGrp="1" noChangeArrowheads="1"/>
          </p:cNvSpPr>
          <p:nvPr/>
        </p:nvSpPr>
        <p:spPr bwMode="auto">
          <a:xfrm>
            <a:off x="5622960" y="6457558"/>
            <a:ext cx="4303005" cy="340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873" tIns="46936" rIns="93873" bIns="46936" anchor="b"/>
          <a:lstStyle/>
          <a:p>
            <a:pPr algn="r" defTabSz="938137"/>
            <a:fld id="{061FC4D5-0013-451A-9585-171CBA3E9DC5}" type="slidenum">
              <a:rPr lang="fr-FR" sz="1300" i="0">
                <a:solidFill>
                  <a:schemeClr val="tx1"/>
                </a:solidFill>
              </a:rPr>
              <a:pPr algn="r" defTabSz="938137"/>
              <a:t>8</a:t>
            </a:fld>
            <a:endParaRPr lang="en-GB" sz="1300" i="0" dirty="0">
              <a:solidFill>
                <a:schemeClr val="tx1"/>
              </a:solidFill>
            </a:endParaRPr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27375" y="511175"/>
            <a:ext cx="3678238" cy="2547938"/>
          </a:xfrm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2968" y="3229881"/>
            <a:ext cx="8388676" cy="3059226"/>
          </a:xfrm>
          <a:noFill/>
          <a:ln/>
        </p:spPr>
        <p:txBody>
          <a:bodyPr/>
          <a:lstStyle/>
          <a:p>
            <a:pPr eaLnBrk="1" hangingPunct="1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7500038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 txBox="1">
            <a:spLocks noGrp="1" noChangeArrowheads="1"/>
          </p:cNvSpPr>
          <p:nvPr/>
        </p:nvSpPr>
        <p:spPr bwMode="auto">
          <a:xfrm>
            <a:off x="5622965" y="6457565"/>
            <a:ext cx="4303005" cy="340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33" tIns="45765" rIns="91533" bIns="45765" anchor="b"/>
          <a:lstStyle/>
          <a:p>
            <a:pPr algn="r" defTabSz="915914"/>
            <a:fld id="{37AD3840-33BE-4CB2-94CF-B543F5DBBB51}" type="slidenum">
              <a:rPr lang="fr-FR" i="0">
                <a:solidFill>
                  <a:schemeClr val="tx1"/>
                </a:solidFill>
              </a:rPr>
              <a:pPr algn="r" defTabSz="915914"/>
              <a:t>9</a:t>
            </a:fld>
            <a:endParaRPr lang="en-GB" i="0" dirty="0">
              <a:solidFill>
                <a:schemeClr val="tx1"/>
              </a:solidFill>
            </a:endParaRPr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22613" y="511175"/>
            <a:ext cx="3678237" cy="2547938"/>
          </a:xfrm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9058" y="3229888"/>
            <a:ext cx="8319123" cy="3059226"/>
          </a:xfrm>
          <a:noFill/>
          <a:ln/>
        </p:spPr>
        <p:txBody>
          <a:bodyPr lIns="91533" tIns="45765" rIns="91533" bIns="45765"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12613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9" descr="Logo_Solucom_900_4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2050" y="5751513"/>
            <a:ext cx="2166938" cy="96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8"/>
          <p:cNvSpPr>
            <a:spLocks noChangeArrowheads="1"/>
          </p:cNvSpPr>
          <p:nvPr/>
        </p:nvSpPr>
        <p:spPr bwMode="auto">
          <a:xfrm>
            <a:off x="0" y="0"/>
            <a:ext cx="9906000" cy="2205038"/>
          </a:xfrm>
          <a:prstGeom prst="rect">
            <a:avLst/>
          </a:prstGeom>
          <a:gradFill rotWithShape="1">
            <a:gsLst>
              <a:gs pos="0">
                <a:srgbClr val="003560"/>
              </a:gs>
              <a:gs pos="50000">
                <a:srgbClr val="00477F"/>
              </a:gs>
              <a:gs pos="100000">
                <a:srgbClr val="003560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>
              <a:solidFill>
                <a:prstClr val="white"/>
              </a:solidFill>
            </a:endParaRPr>
          </a:p>
        </p:txBody>
      </p:sp>
      <p:sp>
        <p:nvSpPr>
          <p:cNvPr id="3114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776536" y="4077078"/>
            <a:ext cx="8328596" cy="57658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 anchor="ctr"/>
          <a:lstStyle>
            <a:lvl1pPr>
              <a:defRPr kumimoji="1" sz="2600">
                <a:solidFill>
                  <a:srgbClr val="004780"/>
                </a:solidFill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fr-FR" noProof="0" dirty="0" smtClean="0"/>
          </a:p>
        </p:txBody>
      </p:sp>
      <p:sp>
        <p:nvSpPr>
          <p:cNvPr id="3117" name="Rectangle 4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776539" y="4725144"/>
            <a:ext cx="8352855" cy="432792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>
              <a:buFont typeface="Wingdings" pitchFamily="2" charset="2"/>
              <a:buNone/>
              <a:defRPr sz="1800"/>
            </a:lvl1pPr>
          </a:lstStyle>
          <a:p>
            <a:pPr lvl="0"/>
            <a:r>
              <a:rPr lang="fr-FR" noProof="0" smtClean="0"/>
              <a:t>Modifiez le style des sous-titres du masque</a:t>
            </a:r>
            <a:endParaRPr lang="fr-FR" noProof="0" dirty="0" smtClean="0"/>
          </a:p>
        </p:txBody>
      </p:sp>
      <p:sp>
        <p:nvSpPr>
          <p:cNvPr id="7" name="BDP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669088"/>
            <a:ext cx="9921875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kumimoji="1" sz="800">
                <a:solidFill>
                  <a:schemeClr val="tx1"/>
                </a:solidFill>
                <a:cs typeface="Arial" charset="0"/>
              </a:defRPr>
            </a:lvl1pPr>
          </a:lstStyle>
          <a:p>
            <a:endParaRPr lang="fr-FR" dirty="0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11385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BDP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669088"/>
            <a:ext cx="9921875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kumimoji="1" sz="800">
                <a:solidFill>
                  <a:schemeClr val="tx1"/>
                </a:solidFill>
                <a:cs typeface="Arial" charset="0"/>
              </a:defRPr>
            </a:lvl1pPr>
          </a:lstStyle>
          <a:p>
            <a:endParaRPr lang="fr-FR" dirty="0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10870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73054" y="1289050"/>
            <a:ext cx="4586288" cy="5019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11742" y="1289050"/>
            <a:ext cx="4586287" cy="5019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BDP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669088"/>
            <a:ext cx="9921875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kumimoji="1" sz="800">
                <a:solidFill>
                  <a:schemeClr val="tx1"/>
                </a:solidFill>
                <a:cs typeface="Arial" charset="0"/>
              </a:defRPr>
            </a:lvl1pPr>
          </a:lstStyle>
          <a:p>
            <a:endParaRPr lang="fr-FR" dirty="0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05241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BDP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669088"/>
            <a:ext cx="9921875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kumimoji="1" sz="800">
                <a:solidFill>
                  <a:schemeClr val="tx1"/>
                </a:solidFill>
                <a:cs typeface="Arial" charset="0"/>
              </a:defRPr>
            </a:lvl1pPr>
          </a:lstStyle>
          <a:p>
            <a:endParaRPr lang="fr-FR" dirty="0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12908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0358970"/>
      </p:ext>
    </p:extLst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Rectangle 24"/>
          <p:cNvSpPr>
            <a:spLocks noChangeArrowheads="1"/>
          </p:cNvSpPr>
          <p:nvPr/>
        </p:nvSpPr>
        <p:spPr bwMode="auto">
          <a:xfrm>
            <a:off x="-6535" y="-23813"/>
            <a:ext cx="9921875" cy="927101"/>
          </a:xfrm>
          <a:prstGeom prst="rect">
            <a:avLst/>
          </a:prstGeom>
          <a:solidFill>
            <a:srgbClr val="00477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44000" tIns="72000" rIns="92075" bIns="46038" anchor="b"/>
          <a:lstStyle/>
          <a:p>
            <a:endParaRPr lang="en-GB" sz="2400">
              <a:solidFill>
                <a:prstClr val="white"/>
              </a:solidFill>
            </a:endParaRPr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0" y="-26988"/>
            <a:ext cx="9921875" cy="927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477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5024A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144000" tIns="72000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3053" y="1289050"/>
            <a:ext cx="9324975" cy="501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5F5F5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43" name="BDP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669088"/>
            <a:ext cx="9921875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kumimoji="1" sz="800">
                <a:solidFill>
                  <a:schemeClr val="tx1"/>
                </a:solidFill>
                <a:cs typeface="Arial" charset="0"/>
              </a:defRPr>
            </a:lvl1pPr>
          </a:lstStyle>
          <a:p>
            <a:endParaRPr lang="fr-FR" dirty="0">
              <a:solidFill>
                <a:srgbClr val="5F5F5F"/>
              </a:solidFill>
            </a:endParaRPr>
          </a:p>
        </p:txBody>
      </p:sp>
      <p:sp>
        <p:nvSpPr>
          <p:cNvPr id="1047" name="Numero"/>
          <p:cNvSpPr>
            <a:spLocks noChangeArrowheads="1"/>
          </p:cNvSpPr>
          <p:nvPr/>
        </p:nvSpPr>
        <p:spPr bwMode="auto">
          <a:xfrm>
            <a:off x="9272588" y="6669096"/>
            <a:ext cx="576262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5F5F5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0" hangingPunct="0"/>
            <a:fld id="{2BD4DD48-17BC-4FDF-AB5F-031E7608C1BF}" type="slidenum">
              <a:rPr kumimoji="1" lang="fr-CA" sz="800">
                <a:solidFill>
                  <a:srgbClr val="5F5F5F"/>
                </a:solidFill>
                <a:cs typeface="Arial" charset="0"/>
              </a:rPr>
              <a:pPr algn="r" eaLnBrk="0" hangingPunct="0"/>
              <a:t>‹N°›</a:t>
            </a:fld>
            <a:endParaRPr kumimoji="1" lang="en-GB" sz="800">
              <a:solidFill>
                <a:srgbClr val="5F5F5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397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6" r:id="rId1"/>
    <p:sldLayoutId id="2147484317" r:id="rId2"/>
    <p:sldLayoutId id="2147484318" r:id="rId3"/>
    <p:sldLayoutId id="2147484319" r:id="rId4"/>
    <p:sldLayoutId id="2147484320" r:id="rId5"/>
  </p:sldLayoutIdLst>
  <p:transition>
    <p:wipe dir="d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9pPr>
    </p:titleStyle>
    <p:bodyStyle>
      <a:lvl1pPr marL="274638" indent="-274638" algn="l" rtl="0" eaLnBrk="1" fontAlgn="base" hangingPunct="1">
        <a:spcBef>
          <a:spcPct val="50000"/>
        </a:spcBef>
        <a:spcAft>
          <a:spcPct val="0"/>
        </a:spcAft>
        <a:buClr>
          <a:srgbClr val="004780"/>
        </a:buClr>
        <a:buFont typeface="Wingdings" pitchFamily="2" charset="2"/>
        <a:buChar char="§"/>
        <a:defRPr kumimoji="1" sz="2400">
          <a:solidFill>
            <a:srgbClr val="5F5F5F"/>
          </a:solidFill>
          <a:latin typeface="+mn-lt"/>
          <a:ea typeface="+mn-ea"/>
          <a:cs typeface="+mn-cs"/>
        </a:defRPr>
      </a:lvl1pPr>
      <a:lvl2pPr marL="722313" indent="-268288" algn="l" rtl="0" eaLnBrk="1" fontAlgn="base" hangingPunct="1">
        <a:spcBef>
          <a:spcPct val="20000"/>
        </a:spcBef>
        <a:spcAft>
          <a:spcPct val="0"/>
        </a:spcAft>
        <a:buClr>
          <a:srgbClr val="004780"/>
        </a:buClr>
        <a:buSzPct val="65000"/>
        <a:buFont typeface="Webdings" pitchFamily="18" charset="2"/>
        <a:buChar char="4"/>
        <a:defRPr kumimoji="1" sz="2000">
          <a:solidFill>
            <a:srgbClr val="5F5F5F"/>
          </a:solidFill>
          <a:latin typeface="+mn-lt"/>
        </a:defRPr>
      </a:lvl2pPr>
      <a:lvl3pPr marL="1081088" indent="-179388" algn="l" rtl="0" eaLnBrk="1" fontAlgn="base" hangingPunct="1">
        <a:spcBef>
          <a:spcPct val="20000"/>
        </a:spcBef>
        <a:spcAft>
          <a:spcPct val="0"/>
        </a:spcAft>
        <a:buClr>
          <a:srgbClr val="004780"/>
        </a:buClr>
        <a:buSzPct val="50000"/>
        <a:buFont typeface="Webdings" pitchFamily="18" charset="2"/>
        <a:buChar char="="/>
        <a:defRPr kumimoji="1" sz="1300">
          <a:solidFill>
            <a:srgbClr val="5F5F5F"/>
          </a:solidFill>
          <a:latin typeface="+mn-lt"/>
        </a:defRPr>
      </a:lvl3pPr>
      <a:lvl4pPr marL="1344613" indent="-84138" algn="l" rtl="0" eaLnBrk="1" fontAlgn="base" hangingPunct="1">
        <a:spcBef>
          <a:spcPct val="20000"/>
        </a:spcBef>
        <a:spcAft>
          <a:spcPct val="0"/>
        </a:spcAft>
        <a:buClr>
          <a:srgbClr val="004780"/>
        </a:buClr>
        <a:buSzPct val="80000"/>
        <a:buFont typeface="Microsoft Sans Serif" pitchFamily="34" charset="0"/>
        <a:buChar char="-"/>
        <a:defRPr kumimoji="1" sz="1000">
          <a:solidFill>
            <a:srgbClr val="5F5F5F"/>
          </a:solidFill>
          <a:latin typeface="+mn-lt"/>
        </a:defRPr>
      </a:lvl4pPr>
      <a:lvl5pPr marL="1609725" indent="-85725" algn="l" rtl="0" eaLnBrk="1" fontAlgn="base" hangingPunct="1">
        <a:spcBef>
          <a:spcPct val="20000"/>
        </a:spcBef>
        <a:spcAft>
          <a:spcPct val="0"/>
        </a:spcAft>
        <a:buClr>
          <a:srgbClr val="004780"/>
        </a:buClr>
        <a:buSzPct val="80000"/>
        <a:buChar char="•"/>
        <a:defRPr kumimoji="1" sz="800">
          <a:solidFill>
            <a:srgbClr val="5F5F5F"/>
          </a:solidFill>
          <a:latin typeface="+mn-lt"/>
        </a:defRPr>
      </a:lvl5pPr>
      <a:lvl6pPr marL="2066925" indent="-85725" algn="l" rtl="0" eaLnBrk="1" fontAlgn="base" hangingPunct="1">
        <a:spcBef>
          <a:spcPct val="20000"/>
        </a:spcBef>
        <a:spcAft>
          <a:spcPct val="0"/>
        </a:spcAft>
        <a:buClr>
          <a:srgbClr val="004780"/>
        </a:buClr>
        <a:buSzPct val="80000"/>
        <a:buChar char="•"/>
        <a:defRPr kumimoji="1" sz="800">
          <a:solidFill>
            <a:srgbClr val="5F5F5F"/>
          </a:solidFill>
          <a:latin typeface="+mn-lt"/>
        </a:defRPr>
      </a:lvl6pPr>
      <a:lvl7pPr marL="2524125" indent="-85725" algn="l" rtl="0" eaLnBrk="1" fontAlgn="base" hangingPunct="1">
        <a:spcBef>
          <a:spcPct val="20000"/>
        </a:spcBef>
        <a:spcAft>
          <a:spcPct val="0"/>
        </a:spcAft>
        <a:buClr>
          <a:srgbClr val="004780"/>
        </a:buClr>
        <a:buSzPct val="80000"/>
        <a:buChar char="•"/>
        <a:defRPr kumimoji="1" sz="800">
          <a:solidFill>
            <a:srgbClr val="5F5F5F"/>
          </a:solidFill>
          <a:latin typeface="+mn-lt"/>
        </a:defRPr>
      </a:lvl7pPr>
      <a:lvl8pPr marL="2981325" indent="-85725" algn="l" rtl="0" eaLnBrk="1" fontAlgn="base" hangingPunct="1">
        <a:spcBef>
          <a:spcPct val="20000"/>
        </a:spcBef>
        <a:spcAft>
          <a:spcPct val="0"/>
        </a:spcAft>
        <a:buClr>
          <a:srgbClr val="004780"/>
        </a:buClr>
        <a:buSzPct val="80000"/>
        <a:buChar char="•"/>
        <a:defRPr kumimoji="1" sz="800">
          <a:solidFill>
            <a:srgbClr val="5F5F5F"/>
          </a:solidFill>
          <a:latin typeface="+mn-lt"/>
        </a:defRPr>
      </a:lvl8pPr>
      <a:lvl9pPr marL="3438525" indent="-85725" algn="l" rtl="0" eaLnBrk="1" fontAlgn="base" hangingPunct="1">
        <a:spcBef>
          <a:spcPct val="20000"/>
        </a:spcBef>
        <a:spcAft>
          <a:spcPct val="0"/>
        </a:spcAft>
        <a:buClr>
          <a:srgbClr val="004780"/>
        </a:buClr>
        <a:buSzPct val="80000"/>
        <a:buChar char="•"/>
        <a:defRPr kumimoji="1" sz="800">
          <a:solidFill>
            <a:srgbClr val="5F5F5F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chart" Target="../charts/chart1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fr/url?sa=t&amp;amp;rct=j&amp;amp;q=&amp;amp;esrc=s&amp;amp;source=web&amp;amp;cd=1&amp;amp;cad=rja&amp;amp;uact=8&amp;amp;ved=0CCIQpwIwAA&amp;amp;url=http://www.journaldunet.com/solutions/emploi-rh/informatique-great-place-to-work-france-2015/solucom.shtml&amp;amp;ei=mIIlVZ2kCs7xaM6CgYAO&amp;amp;usg=AFQjCNHAEp0yW1xhCMpZojKLks68H3kAOg&amp;amp;bvm=bv.90237346,d.d2s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fr/url?sa=t&amp;amp;rct=j&amp;amp;q=&amp;amp;esrc=s&amp;amp;source=web&amp;amp;cd=1&amp;amp;cad=rja&amp;amp;uact=8&amp;amp;ved=0CCIQpwIwAA&amp;amp;url=http://www.journaldunet.com/solutions/emploi-rh/informatique-great-place-to-work-france-2015/solucom.shtml&amp;amp;ei=mIIlVZ2kCs7xaM6CgYAO&amp;amp;usg=AFQjCNHAEp0yW1xhCMpZojKLks68H3kAOg&amp;amp;bvm=bv.90237346,d.d2s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hyperlink" Target="http://www.google.fr/url?sa=t&amp;rct=j&amp;q=&amp;esrc=s&amp;source=web&amp;cd=1&amp;cad=rja&amp;uact=8&amp;ved=0CCIQpwIwAA&amp;url=http://www.journaldunet.com/solutions/emploi-rh/informatique-great-place-to-work-france-2015/solucom.shtml&amp;ei=mIIlVZ2kCs7xaM6CgYAO&amp;usg=AFQjCNHAEp0yW1xhCMpZojKLks68H3kAOg&amp;bvm=bv.90237346,d.d2s" TargetMode="External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11" Type="http://schemas.openxmlformats.org/officeDocument/2006/relationships/image" Target="../media/image33.png"/><Relationship Id="rId5" Type="http://schemas.openxmlformats.org/officeDocument/2006/relationships/image" Target="../media/image17.png"/><Relationship Id="rId10" Type="http://schemas.openxmlformats.org/officeDocument/2006/relationships/image" Target="../media/image32.png"/><Relationship Id="rId4" Type="http://schemas.openxmlformats.org/officeDocument/2006/relationships/image" Target="../media/image29.png"/><Relationship Id="rId9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6242"/>
          <a:stretch/>
        </p:blipFill>
        <p:spPr>
          <a:xfrm>
            <a:off x="0" y="0"/>
            <a:ext cx="9906000" cy="6858001"/>
          </a:xfrm>
          <a:prstGeom prst="rect">
            <a:avLst/>
          </a:prstGeom>
        </p:spPr>
      </p:pic>
      <p:sp>
        <p:nvSpPr>
          <p:cNvPr id="5124" name="TitrePresentation"/>
          <p:cNvSpPr>
            <a:spLocks noChangeArrowheads="1"/>
          </p:cNvSpPr>
          <p:nvPr/>
        </p:nvSpPr>
        <p:spPr bwMode="auto">
          <a:xfrm>
            <a:off x="487363" y="3257550"/>
            <a:ext cx="7173912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50000"/>
              </a:spcBef>
              <a:buClr>
                <a:srgbClr val="004780"/>
              </a:buClr>
              <a:buFont typeface="Wingdings" pitchFamily="2" charset="2"/>
              <a:buChar char="§"/>
              <a:defRPr kumimoji="1" sz="2400">
                <a:solidFill>
                  <a:srgbClr val="5F5F5F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4780"/>
              </a:buClr>
              <a:buSzPct val="65000"/>
              <a:buFont typeface="Webdings" pitchFamily="18" charset="2"/>
              <a:buChar char="4"/>
              <a:defRPr kumimoji="1" sz="2000">
                <a:solidFill>
                  <a:srgbClr val="5F5F5F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4780"/>
              </a:buClr>
              <a:buSzPct val="50000"/>
              <a:buFont typeface="Webdings" pitchFamily="18" charset="2"/>
              <a:buChar char="="/>
              <a:defRPr kumimoji="1" sz="1300">
                <a:solidFill>
                  <a:srgbClr val="5F5F5F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4780"/>
              </a:buClr>
              <a:buSzPct val="80000"/>
              <a:buFont typeface="Microsoft Sans Serif" pitchFamily="34" charset="0"/>
              <a:buChar char="-"/>
              <a:defRPr kumimoji="1" sz="1000">
                <a:solidFill>
                  <a:srgbClr val="5F5F5F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4780"/>
              </a:buClr>
              <a:buSzPct val="80000"/>
              <a:buChar char="•"/>
              <a:defRPr kumimoji="1" sz="800">
                <a:solidFill>
                  <a:srgbClr val="5F5F5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780"/>
              </a:buClr>
              <a:buSzPct val="80000"/>
              <a:buChar char="•"/>
              <a:defRPr kumimoji="1" sz="800">
                <a:solidFill>
                  <a:srgbClr val="5F5F5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780"/>
              </a:buClr>
              <a:buSzPct val="80000"/>
              <a:buChar char="•"/>
              <a:defRPr kumimoji="1" sz="800">
                <a:solidFill>
                  <a:srgbClr val="5F5F5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780"/>
              </a:buClr>
              <a:buSzPct val="80000"/>
              <a:buChar char="•"/>
              <a:defRPr kumimoji="1" sz="800">
                <a:solidFill>
                  <a:srgbClr val="5F5F5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780"/>
              </a:buClr>
              <a:buSzPct val="80000"/>
              <a:buChar char="•"/>
              <a:defRPr kumimoji="1" sz="800">
                <a:solidFill>
                  <a:srgbClr val="5F5F5F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fr-FR" sz="2500" dirty="0">
                <a:solidFill>
                  <a:schemeClr val="bg1"/>
                </a:solidFill>
              </a:rPr>
              <a:t>Ambassadors meeting</a:t>
            </a:r>
          </a:p>
          <a:p>
            <a:pPr eaLnBrk="1" hangingPunct="1">
              <a:lnSpc>
                <a:spcPct val="110000"/>
              </a:lnSpc>
              <a:spcBef>
                <a:spcPts val="500"/>
              </a:spcBef>
              <a:buClrTx/>
              <a:buFontTx/>
              <a:buNone/>
            </a:pPr>
            <a:r>
              <a:rPr lang="en-GB" altLang="fr-FR" sz="2200" i="1" dirty="0">
                <a:solidFill>
                  <a:schemeClr val="bg1"/>
                </a:solidFill>
              </a:rPr>
              <a:t>Solucom at a glance</a:t>
            </a:r>
          </a:p>
        </p:txBody>
      </p:sp>
      <p:sp>
        <p:nvSpPr>
          <p:cNvPr id="5125" name="AutoShape 4" descr="http://www.actus.fr/secure/solucom/20131029-0953_Fotolia--_Guillaume_Besnar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50000"/>
              </a:spcBef>
              <a:buClr>
                <a:srgbClr val="004780"/>
              </a:buClr>
              <a:buFont typeface="Wingdings" pitchFamily="2" charset="2"/>
              <a:buChar char="§"/>
              <a:defRPr kumimoji="1" sz="2400">
                <a:solidFill>
                  <a:srgbClr val="5F5F5F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4780"/>
              </a:buClr>
              <a:buSzPct val="65000"/>
              <a:buFont typeface="Webdings" pitchFamily="18" charset="2"/>
              <a:buChar char="4"/>
              <a:defRPr kumimoji="1" sz="2000">
                <a:solidFill>
                  <a:srgbClr val="5F5F5F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4780"/>
              </a:buClr>
              <a:buSzPct val="50000"/>
              <a:buFont typeface="Webdings" pitchFamily="18" charset="2"/>
              <a:buChar char="="/>
              <a:defRPr kumimoji="1" sz="1300">
                <a:solidFill>
                  <a:srgbClr val="5F5F5F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4780"/>
              </a:buClr>
              <a:buSzPct val="80000"/>
              <a:buFont typeface="Microsoft Sans Serif" pitchFamily="34" charset="0"/>
              <a:buChar char="-"/>
              <a:defRPr kumimoji="1" sz="1000">
                <a:solidFill>
                  <a:srgbClr val="5F5F5F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4780"/>
              </a:buClr>
              <a:buSzPct val="80000"/>
              <a:buChar char="•"/>
              <a:defRPr kumimoji="1" sz="800">
                <a:solidFill>
                  <a:srgbClr val="5F5F5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780"/>
              </a:buClr>
              <a:buSzPct val="80000"/>
              <a:buChar char="•"/>
              <a:defRPr kumimoji="1" sz="800">
                <a:solidFill>
                  <a:srgbClr val="5F5F5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780"/>
              </a:buClr>
              <a:buSzPct val="80000"/>
              <a:buChar char="•"/>
              <a:defRPr kumimoji="1" sz="800">
                <a:solidFill>
                  <a:srgbClr val="5F5F5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780"/>
              </a:buClr>
              <a:buSzPct val="80000"/>
              <a:buChar char="•"/>
              <a:defRPr kumimoji="1" sz="800">
                <a:solidFill>
                  <a:srgbClr val="5F5F5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780"/>
              </a:buClr>
              <a:buSzPct val="80000"/>
              <a:buChar char="•"/>
              <a:defRPr kumimoji="1" sz="800">
                <a:solidFill>
                  <a:srgbClr val="5F5F5F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kumimoji="0" lang="en-GB" altLang="fr-FR" sz="1600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88" y="3310155"/>
            <a:ext cx="9906000" cy="13112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9" name="TitrePresentation"/>
          <p:cNvSpPr>
            <a:spLocks noChangeArrowheads="1"/>
          </p:cNvSpPr>
          <p:nvPr/>
        </p:nvSpPr>
        <p:spPr bwMode="auto">
          <a:xfrm>
            <a:off x="335625" y="3338099"/>
            <a:ext cx="9468776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10000"/>
              </a:lnSpc>
            </a:pPr>
            <a:r>
              <a:rPr kumimoji="1" lang="en-GB" sz="2500" i="0" dirty="0" smtClean="0"/>
              <a:t>2014/15 full-year results and Solucom 2020 strategic plan</a:t>
            </a:r>
            <a:r>
              <a:rPr dirty="0"/>
              <a:t/>
            </a:r>
            <a:br>
              <a:rPr dirty="0"/>
            </a:br>
            <a:r>
              <a:rPr kumimoji="1" lang="en-GB" sz="1800" dirty="0" smtClean="0"/>
              <a:t>Investors' meeting - 3 June 2015</a:t>
            </a:r>
            <a:endParaRPr kumimoji="1" lang="en-GB" sz="2000" dirty="0"/>
          </a:p>
        </p:txBody>
      </p:sp>
    </p:spTree>
    <p:extLst>
      <p:ext uri="{BB962C8B-B14F-4D97-AF65-F5344CB8AC3E}">
        <p14:creationId xmlns:p14="http://schemas.microsoft.com/office/powerpoint/2010/main" val="83836958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636983"/>
            <a:ext cx="9906000" cy="12329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5019" name="Rectangle 60"/>
          <p:cNvSpPr>
            <a:spLocks noChangeArrowheads="1"/>
          </p:cNvSpPr>
          <p:nvPr/>
        </p:nvSpPr>
        <p:spPr bwMode="auto">
          <a:xfrm>
            <a:off x="0" y="-23813"/>
            <a:ext cx="9921875" cy="927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44000" tIns="72000" rIns="92075" bIns="46038" anchor="b"/>
          <a:lstStyle/>
          <a:p>
            <a:r>
              <a:rPr lang="fr-FR" sz="2400" i="0" dirty="0" smtClean="0"/>
              <a:t>Allocation </a:t>
            </a:r>
            <a:r>
              <a:rPr lang="fr-FR" sz="2400" i="0" dirty="0" smtClean="0">
                <a:solidFill>
                  <a:schemeClr val="bg1"/>
                </a:solidFill>
              </a:rPr>
              <a:t>of </a:t>
            </a:r>
            <a:r>
              <a:rPr lang="fr-FR" sz="2400" i="0" dirty="0" err="1" smtClean="0">
                <a:solidFill>
                  <a:schemeClr val="bg1"/>
                </a:solidFill>
              </a:rPr>
              <a:t>share</a:t>
            </a:r>
            <a:r>
              <a:rPr lang="fr-FR" sz="2400" i="0" dirty="0" smtClean="0">
                <a:solidFill>
                  <a:schemeClr val="bg1"/>
                </a:solidFill>
              </a:rPr>
              <a:t> capital </a:t>
            </a:r>
            <a:r>
              <a:rPr lang="fr-FR" sz="2400" i="0" dirty="0" err="1" smtClean="0">
                <a:solidFill>
                  <a:schemeClr val="bg1"/>
                </a:solidFill>
              </a:rPr>
              <a:t>at</a:t>
            </a:r>
            <a:r>
              <a:rPr lang="fr-FR" sz="2400" i="0" dirty="0" smtClean="0">
                <a:solidFill>
                  <a:schemeClr val="bg1"/>
                </a:solidFill>
              </a:rPr>
              <a:t> </a:t>
            </a:r>
            <a:r>
              <a:rPr lang="fr-FR" sz="2400" i="0" dirty="0" smtClean="0"/>
              <a:t>31/03/15</a:t>
            </a:r>
            <a:endParaRPr lang="fr-FR" sz="2400" i="0" dirty="0">
              <a:solidFill>
                <a:schemeClr val="bg1"/>
              </a:solidFill>
            </a:endParaRPr>
          </a:p>
        </p:txBody>
      </p:sp>
      <p:sp>
        <p:nvSpPr>
          <p:cNvPr id="16" name="AutoShape 4"/>
          <p:cNvSpPr>
            <a:spLocks noChangeArrowheads="1"/>
          </p:cNvSpPr>
          <p:nvPr/>
        </p:nvSpPr>
        <p:spPr bwMode="auto">
          <a:xfrm>
            <a:off x="705901" y="6326352"/>
            <a:ext cx="1716684" cy="306467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fr-FR" i="1" dirty="0">
                <a:solidFill>
                  <a:srgbClr val="5F5F5F"/>
                </a:solidFill>
                <a:cs typeface="Arial" charset="0"/>
              </a:rPr>
              <a:t>E</a:t>
            </a:r>
            <a:r>
              <a:rPr lang="fr-FR" i="1" dirty="0" smtClean="0">
                <a:solidFill>
                  <a:srgbClr val="5F5F5F"/>
                </a:solidFill>
                <a:cs typeface="Arial" charset="0"/>
              </a:rPr>
              <a:t>ntreprise </a:t>
            </a:r>
            <a:r>
              <a:rPr lang="fr-FR" i="1" dirty="0">
                <a:solidFill>
                  <a:srgbClr val="5F5F5F"/>
                </a:solidFill>
                <a:cs typeface="Arial" charset="0"/>
              </a:rPr>
              <a:t>innovante </a:t>
            </a:r>
          </a:p>
        </p:txBody>
      </p:sp>
      <p:sp>
        <p:nvSpPr>
          <p:cNvPr id="25" name="Text Box 32"/>
          <p:cNvSpPr txBox="1">
            <a:spLocks noChangeArrowheads="1"/>
          </p:cNvSpPr>
          <p:nvPr/>
        </p:nvSpPr>
        <p:spPr bwMode="auto">
          <a:xfrm>
            <a:off x="1925667" y="1364152"/>
            <a:ext cx="165258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fr-FR" sz="1500" b="1" i="1" dirty="0" err="1" smtClean="0">
                <a:solidFill>
                  <a:srgbClr val="00477F"/>
                </a:solidFill>
                <a:cs typeface="Arial" charset="0"/>
              </a:rPr>
              <a:t>Treasury</a:t>
            </a:r>
            <a:r>
              <a:rPr lang="fr-FR" sz="1500" b="1" i="1" dirty="0" smtClean="0">
                <a:solidFill>
                  <a:srgbClr val="00477F"/>
                </a:solidFill>
                <a:cs typeface="Arial" charset="0"/>
              </a:rPr>
              <a:t>  stock</a:t>
            </a:r>
            <a:endParaRPr lang="fr-FR" sz="1500" b="1" i="1" dirty="0">
              <a:solidFill>
                <a:srgbClr val="00477F"/>
              </a:solidFill>
              <a:cs typeface="Arial" charset="0"/>
            </a:endParaRPr>
          </a:p>
          <a:p>
            <a:pPr algn="ctr" eaLnBrk="0" hangingPunct="0"/>
            <a:r>
              <a:rPr lang="fr-FR" sz="1500" b="1" i="1" dirty="0" smtClean="0">
                <a:solidFill>
                  <a:schemeClr val="tx1"/>
                </a:solidFill>
                <a:cs typeface="Arial" charset="0"/>
              </a:rPr>
              <a:t>1.3%</a:t>
            </a:r>
            <a:endParaRPr lang="fr-FR" sz="1500" b="1" i="1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26" name="Text Box 33"/>
          <p:cNvSpPr txBox="1">
            <a:spLocks noChangeArrowheads="1"/>
          </p:cNvSpPr>
          <p:nvPr/>
        </p:nvSpPr>
        <p:spPr bwMode="auto">
          <a:xfrm>
            <a:off x="138457" y="2521860"/>
            <a:ext cx="1509604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z="1500" b="1" i="1" dirty="0" smtClean="0">
                <a:solidFill>
                  <a:srgbClr val="00477F"/>
                </a:solidFill>
                <a:cs typeface="Arial" charset="0"/>
              </a:rPr>
              <a:t>Free </a:t>
            </a:r>
            <a:r>
              <a:rPr lang="fr-FR" sz="1500" b="1" i="1" dirty="0" err="1" smtClean="0">
                <a:solidFill>
                  <a:srgbClr val="00477F"/>
                </a:solidFill>
                <a:cs typeface="Arial" charset="0"/>
              </a:rPr>
              <a:t>Float</a:t>
            </a:r>
            <a:endParaRPr lang="fr-FR" sz="1500" b="1" i="1" dirty="0">
              <a:solidFill>
                <a:srgbClr val="00477F"/>
              </a:solidFill>
              <a:cs typeface="Arial" charset="0"/>
            </a:endParaRPr>
          </a:p>
          <a:p>
            <a:pPr algn="ctr" eaLnBrk="0" hangingPunct="0"/>
            <a:r>
              <a:rPr lang="fr-FR" sz="1500" b="1" i="1" dirty="0" smtClean="0">
                <a:solidFill>
                  <a:schemeClr val="tx1"/>
                </a:solidFill>
                <a:cs typeface="Arial" charset="0"/>
              </a:rPr>
              <a:t>40.7%</a:t>
            </a:r>
            <a:endParaRPr lang="fr-FR" sz="1500" b="1" i="1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27" name="Text Box 34"/>
          <p:cNvSpPr txBox="1">
            <a:spLocks noChangeArrowheads="1"/>
          </p:cNvSpPr>
          <p:nvPr/>
        </p:nvSpPr>
        <p:spPr bwMode="auto">
          <a:xfrm>
            <a:off x="677912" y="4535917"/>
            <a:ext cx="2592389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z="1500" b="1" i="1" dirty="0" err="1" smtClean="0">
                <a:solidFill>
                  <a:srgbClr val="00477F"/>
                </a:solidFill>
                <a:cs typeface="Arial" charset="0"/>
              </a:rPr>
              <a:t>Employees</a:t>
            </a:r>
            <a:endParaRPr lang="fr-FR" sz="1500" b="1" i="1" dirty="0">
              <a:solidFill>
                <a:srgbClr val="00477F"/>
              </a:solidFill>
              <a:cs typeface="Arial" charset="0"/>
            </a:endParaRPr>
          </a:p>
          <a:p>
            <a:pPr algn="ctr" eaLnBrk="0" hangingPunct="0"/>
            <a:r>
              <a:rPr lang="fr-FR" sz="1500" b="1" dirty="0" smtClean="0">
                <a:solidFill>
                  <a:schemeClr val="tx1"/>
                </a:solidFill>
                <a:cs typeface="Arial" charset="0"/>
              </a:rPr>
              <a:t>5.</a:t>
            </a:r>
            <a:r>
              <a:rPr lang="fr-FR" sz="1500" b="1" i="1" dirty="0" smtClean="0">
                <a:solidFill>
                  <a:schemeClr val="tx1"/>
                </a:solidFill>
                <a:cs typeface="Arial" charset="0"/>
              </a:rPr>
              <a:t>2%</a:t>
            </a:r>
            <a:endParaRPr lang="fr-FR" sz="1500" b="1" i="1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28" name="Text Box 35"/>
          <p:cNvSpPr txBox="1">
            <a:spLocks noChangeArrowheads="1"/>
          </p:cNvSpPr>
          <p:nvPr/>
        </p:nvSpPr>
        <p:spPr bwMode="auto">
          <a:xfrm>
            <a:off x="3763556" y="3851916"/>
            <a:ext cx="2581275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500" b="1" dirty="0" smtClean="0">
                <a:solidFill>
                  <a:srgbClr val="00477F"/>
                </a:solidFill>
                <a:cs typeface="Arial" charset="0"/>
              </a:rPr>
              <a:t> Founding shareholders and company directors</a:t>
            </a:r>
          </a:p>
          <a:p>
            <a:pPr eaLnBrk="0" hangingPunct="0"/>
            <a:r>
              <a:rPr lang="fr-FR" sz="1500" b="1" i="1" dirty="0" smtClean="0">
                <a:solidFill>
                  <a:schemeClr val="tx1"/>
                </a:solidFill>
                <a:cs typeface="Arial" charset="0"/>
              </a:rPr>
              <a:t>52.8%</a:t>
            </a:r>
            <a:endParaRPr lang="fr-FR" sz="1500" b="1" i="1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019122" y="2815400"/>
            <a:ext cx="3348001" cy="936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i="0" dirty="0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019122" y="1801366"/>
            <a:ext cx="3348001" cy="757247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i="0" dirty="0">
              <a:solidFill>
                <a:prstClr val="white"/>
              </a:solidFill>
            </a:endParaRPr>
          </a:p>
        </p:txBody>
      </p:sp>
      <p:sp>
        <p:nvSpPr>
          <p:cNvPr id="31" name="AutoShape 3"/>
          <p:cNvSpPr>
            <a:spLocks noChangeArrowheads="1"/>
          </p:cNvSpPr>
          <p:nvPr/>
        </p:nvSpPr>
        <p:spPr bwMode="auto">
          <a:xfrm>
            <a:off x="5885740" y="1790474"/>
            <a:ext cx="3651668" cy="2043113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square" anchor="t">
            <a:spAutoFit/>
          </a:bodyPr>
          <a:lstStyle/>
          <a:p>
            <a:pPr marL="180975" indent="-180975" eaLnBrk="0" hangingPunct="0">
              <a:buClr>
                <a:srgbClr val="00477F"/>
              </a:buClr>
              <a:buFont typeface="Wingdings" pitchFamily="2" charset="2"/>
              <a:buChar char="§"/>
            </a:pPr>
            <a:r>
              <a:rPr lang="fr-FR" sz="1400" b="1" i="0" dirty="0" err="1" smtClean="0">
                <a:solidFill>
                  <a:srgbClr val="5F5F5F"/>
                </a:solidFill>
                <a:cs typeface="Arial" charset="0"/>
              </a:rPr>
              <a:t>Number</a:t>
            </a:r>
            <a:r>
              <a:rPr lang="fr-FR" sz="1400" b="1" i="0" dirty="0" smtClean="0">
                <a:solidFill>
                  <a:srgbClr val="5F5F5F"/>
                </a:solidFill>
                <a:cs typeface="Arial" charset="0"/>
              </a:rPr>
              <a:t> of </a:t>
            </a:r>
            <a:r>
              <a:rPr lang="fr-FR" sz="1400" b="1" i="0" dirty="0" err="1" smtClean="0">
                <a:solidFill>
                  <a:srgbClr val="5F5F5F"/>
                </a:solidFill>
                <a:cs typeface="Arial" charset="0"/>
              </a:rPr>
              <a:t>shares</a:t>
            </a:r>
            <a:endParaRPr lang="fr-FR" sz="1400" b="1" i="0" dirty="0">
              <a:solidFill>
                <a:srgbClr val="5F5F5F"/>
              </a:solidFill>
              <a:cs typeface="Arial" charset="0"/>
            </a:endParaRPr>
          </a:p>
          <a:p>
            <a:pPr marL="180975" indent="-180975" eaLnBrk="0" hangingPunct="0">
              <a:spcBef>
                <a:spcPts val="600"/>
              </a:spcBef>
              <a:buClr>
                <a:srgbClr val="5F5F5F"/>
              </a:buClr>
              <a:buSzPct val="80000"/>
              <a:buFont typeface="Marlett" pitchFamily="2" charset="2"/>
              <a:buNone/>
            </a:pPr>
            <a:r>
              <a:rPr lang="fr-FR" sz="1600" b="1" i="0" dirty="0" smtClean="0">
                <a:solidFill>
                  <a:srgbClr val="00477F"/>
                </a:solidFill>
                <a:cs typeface="Arial" charset="0"/>
              </a:rPr>
              <a:t>   4,966,882 </a:t>
            </a:r>
            <a:r>
              <a:rPr lang="fr-FR" sz="1200" b="1" i="0" dirty="0" smtClean="0">
                <a:solidFill>
                  <a:srgbClr val="5F5F5F"/>
                </a:solidFill>
                <a:cs typeface="Arial" charset="0"/>
              </a:rPr>
              <a:t>(no </a:t>
            </a:r>
            <a:r>
              <a:rPr lang="fr-FR" sz="1200" b="1" i="0" dirty="0" err="1" smtClean="0">
                <a:solidFill>
                  <a:srgbClr val="5F5F5F"/>
                </a:solidFill>
                <a:cs typeface="Arial" charset="0"/>
              </a:rPr>
              <a:t>potential</a:t>
            </a:r>
            <a:r>
              <a:rPr lang="fr-FR" sz="1200" b="1" i="0" dirty="0" smtClean="0">
                <a:solidFill>
                  <a:srgbClr val="5F5F5F"/>
                </a:solidFill>
                <a:cs typeface="Arial" charset="0"/>
              </a:rPr>
              <a:t> dilution)</a:t>
            </a:r>
          </a:p>
          <a:p>
            <a:pPr marL="180975" indent="-180975">
              <a:spcBef>
                <a:spcPct val="50000"/>
              </a:spcBef>
              <a:buClr>
                <a:srgbClr val="00477F"/>
              </a:buClr>
              <a:buFont typeface="Wingdings" pitchFamily="2" charset="2"/>
              <a:buChar char="§"/>
            </a:pPr>
            <a:endParaRPr lang="fr-FR" sz="2000" b="1" i="0" dirty="0" smtClean="0">
              <a:solidFill>
                <a:srgbClr val="5F5F5F"/>
              </a:solidFill>
              <a:cs typeface="Arial" charset="0"/>
            </a:endParaRPr>
          </a:p>
          <a:p>
            <a:pPr marL="180975" indent="-180975">
              <a:spcBef>
                <a:spcPts val="300"/>
              </a:spcBef>
              <a:buClr>
                <a:srgbClr val="00477F"/>
              </a:buClr>
              <a:buFont typeface="Wingdings" pitchFamily="2" charset="2"/>
              <a:buChar char="§"/>
            </a:pPr>
            <a:r>
              <a:rPr lang="fr-FR" sz="1400" b="1" i="0" dirty="0" err="1" smtClean="0">
                <a:solidFill>
                  <a:srgbClr val="5F5F5F"/>
                </a:solidFill>
                <a:cs typeface="Arial" charset="0"/>
              </a:rPr>
              <a:t>Dividend</a:t>
            </a:r>
            <a:r>
              <a:rPr lang="fr-FR" sz="1400" b="1" i="0" dirty="0" smtClean="0">
                <a:solidFill>
                  <a:srgbClr val="5F5F5F"/>
                </a:solidFill>
                <a:cs typeface="Arial" charset="0"/>
              </a:rPr>
              <a:t> to </a:t>
            </a:r>
            <a:r>
              <a:rPr lang="fr-FR" sz="1400" b="1" i="0" dirty="0" err="1" smtClean="0">
                <a:solidFill>
                  <a:srgbClr val="5F5F5F"/>
                </a:solidFill>
                <a:cs typeface="Arial" charset="0"/>
              </a:rPr>
              <a:t>be</a:t>
            </a:r>
            <a:r>
              <a:rPr lang="fr-FR" sz="1400" b="1" i="0" dirty="0" smtClean="0">
                <a:solidFill>
                  <a:srgbClr val="5F5F5F"/>
                </a:solidFill>
                <a:cs typeface="Arial" charset="0"/>
              </a:rPr>
              <a:t> </a:t>
            </a:r>
            <a:r>
              <a:rPr lang="fr-FR" sz="1400" b="1" i="0" dirty="0" err="1" smtClean="0">
                <a:solidFill>
                  <a:srgbClr val="5F5F5F"/>
                </a:solidFill>
                <a:cs typeface="Arial" charset="0"/>
              </a:rPr>
              <a:t>propsed</a:t>
            </a:r>
            <a:r>
              <a:rPr lang="fr-FR" sz="1400" b="1" i="0" dirty="0" smtClean="0">
                <a:solidFill>
                  <a:srgbClr val="5F5F5F"/>
                </a:solidFill>
                <a:cs typeface="Arial" charset="0"/>
              </a:rPr>
              <a:t> </a:t>
            </a:r>
            <a:r>
              <a:rPr lang="fr-FR" sz="1400" b="1" i="0" dirty="0" err="1" smtClean="0">
                <a:solidFill>
                  <a:srgbClr val="5F5F5F"/>
                </a:solidFill>
                <a:cs typeface="Arial" charset="0"/>
              </a:rPr>
              <a:t>at</a:t>
            </a:r>
            <a:r>
              <a:rPr lang="fr-FR" sz="1400" b="1" i="0" dirty="0" smtClean="0">
                <a:solidFill>
                  <a:srgbClr val="5F5F5F"/>
                </a:solidFill>
                <a:cs typeface="Arial" charset="0"/>
              </a:rPr>
              <a:t> the 22 July 2015 AGM</a:t>
            </a:r>
          </a:p>
          <a:p>
            <a:pPr marL="180975" indent="-180975">
              <a:spcBef>
                <a:spcPts val="300"/>
              </a:spcBef>
              <a:buClr>
                <a:srgbClr val="00477F"/>
              </a:buClr>
            </a:pPr>
            <a:r>
              <a:rPr lang="fr-FR" sz="1400" b="1" i="0" dirty="0" smtClean="0">
                <a:solidFill>
                  <a:srgbClr val="5F5F5F"/>
                </a:solidFill>
                <a:cs typeface="Arial" charset="0"/>
              </a:rPr>
              <a:t>	</a:t>
            </a:r>
            <a:r>
              <a:rPr lang="fr-FR" sz="1600" b="1" i="0" dirty="0" smtClean="0">
                <a:solidFill>
                  <a:schemeClr val="bg2"/>
                </a:solidFill>
                <a:cs typeface="Arial" charset="0"/>
              </a:rPr>
              <a:t>€0.39</a:t>
            </a:r>
            <a:r>
              <a:rPr lang="fr-FR" sz="1600" b="1" i="0" dirty="0" smtClean="0">
                <a:solidFill>
                  <a:srgbClr val="C79DA4">
                    <a:lumMod val="75000"/>
                  </a:srgbClr>
                </a:solidFill>
                <a:cs typeface="Arial" charset="0"/>
              </a:rPr>
              <a:t> </a:t>
            </a:r>
            <a:r>
              <a:rPr lang="fr-FR" sz="1400" b="1" i="0" dirty="0" smtClean="0">
                <a:solidFill>
                  <a:srgbClr val="5F5F5F"/>
                </a:solidFill>
                <a:cs typeface="Arial" charset="0"/>
              </a:rPr>
              <a:t>per </a:t>
            </a:r>
            <a:r>
              <a:rPr lang="fr-FR" sz="1400" b="1" i="0" dirty="0" err="1" smtClean="0">
                <a:solidFill>
                  <a:srgbClr val="5F5F5F"/>
                </a:solidFill>
                <a:cs typeface="Arial" charset="0"/>
              </a:rPr>
              <a:t>share</a:t>
            </a:r>
            <a:r>
              <a:rPr lang="fr-FR" sz="1400" b="1" i="0" dirty="0" smtClean="0">
                <a:solidFill>
                  <a:schemeClr val="tx1"/>
                </a:solidFill>
                <a:cs typeface="Arial" charset="0"/>
              </a:rPr>
              <a:t> </a:t>
            </a:r>
            <a:r>
              <a:rPr lang="fr-FR" sz="1200" b="1" i="0" dirty="0" smtClean="0">
                <a:solidFill>
                  <a:schemeClr val="tx1"/>
                </a:solidFill>
                <a:cs typeface="Arial" charset="0"/>
              </a:rPr>
              <a:t>(+18%)</a:t>
            </a:r>
            <a:endParaRPr lang="fr-FR" sz="1200" b="1" i="0" dirty="0">
              <a:solidFill>
                <a:schemeClr val="tx1"/>
              </a:solidFill>
              <a:cs typeface="Arial" charset="0"/>
            </a:endParaRPr>
          </a:p>
        </p:txBody>
      </p:sp>
      <p:pic>
        <p:nvPicPr>
          <p:cNvPr id="32" name="Picture 2" descr="Bpifrance"/>
          <p:cNvPicPr>
            <a:picLocks noChangeAspect="1" noChangeArrowheads="1"/>
          </p:cNvPicPr>
          <p:nvPr/>
        </p:nvPicPr>
        <p:blipFill>
          <a:blip r:embed="rId3" cstate="print"/>
          <a:srcRect r="46546"/>
          <a:stretch>
            <a:fillRect/>
          </a:stretch>
        </p:blipFill>
        <p:spPr bwMode="auto">
          <a:xfrm>
            <a:off x="777342" y="5919252"/>
            <a:ext cx="1573807" cy="408921"/>
          </a:xfrm>
          <a:prstGeom prst="rect">
            <a:avLst/>
          </a:prstGeom>
          <a:noFill/>
        </p:spPr>
      </p:pic>
      <p:pic>
        <p:nvPicPr>
          <p:cNvPr id="2052" name="Picture 4" descr="http://unblogsurlaterre.com/wp-content/uploads/2012/12/gaia-index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17464" y="5952464"/>
            <a:ext cx="1512000" cy="572880"/>
          </a:xfrm>
          <a:prstGeom prst="rect">
            <a:avLst/>
          </a:prstGeom>
          <a:noFill/>
        </p:spPr>
      </p:pic>
      <p:graphicFrame>
        <p:nvGraphicFramePr>
          <p:cNvPr id="3" name="Graphique 2"/>
          <p:cNvGraphicFramePr/>
          <p:nvPr>
            <p:extLst>
              <p:ext uri="{D42A27DB-BD31-4B8C-83A1-F6EECF244321}">
                <p14:modId xmlns:p14="http://schemas.microsoft.com/office/powerpoint/2010/main" val="3616234012"/>
              </p:ext>
            </p:extLst>
          </p:nvPr>
        </p:nvGraphicFramePr>
        <p:xfrm>
          <a:off x="1384008" y="1906600"/>
          <a:ext cx="3772582" cy="2723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4" name="Oval 31"/>
          <p:cNvSpPr>
            <a:spLocks noChangeArrowheads="1"/>
          </p:cNvSpPr>
          <p:nvPr/>
        </p:nvSpPr>
        <p:spPr bwMode="auto">
          <a:xfrm>
            <a:off x="1910819" y="2521861"/>
            <a:ext cx="1512000" cy="1518477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 sz="1200" i="1" dirty="0">
              <a:solidFill>
                <a:prstClr val="white"/>
              </a:solidFill>
              <a:cs typeface="Arial" charset="0"/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092" y="5768090"/>
            <a:ext cx="1056232" cy="8780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AutoShape 4"/>
          <p:cNvSpPr>
            <a:spLocks noChangeArrowheads="1"/>
          </p:cNvSpPr>
          <p:nvPr/>
        </p:nvSpPr>
        <p:spPr bwMode="auto">
          <a:xfrm>
            <a:off x="3795606" y="6045337"/>
            <a:ext cx="1089241" cy="340519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 algn="r" eaLnBrk="0" hangingPunct="0"/>
            <a:r>
              <a:rPr lang="fr-FR" sz="1400" b="1" i="0" dirty="0" smtClean="0">
                <a:solidFill>
                  <a:srgbClr val="009999"/>
                </a:solidFill>
                <a:cs typeface="Arial" charset="0"/>
              </a:rPr>
              <a:t>Tech 40</a:t>
            </a:r>
            <a:endParaRPr lang="fr-FR" sz="1400" b="1" i="0" dirty="0">
              <a:solidFill>
                <a:srgbClr val="009999"/>
              </a:solidFill>
              <a:cs typeface="Arial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9554394" y="6666222"/>
            <a:ext cx="3000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 smtClean="0">
                <a:solidFill>
                  <a:srgbClr val="515151"/>
                </a:solidFill>
              </a:rPr>
              <a:t>10</a:t>
            </a:r>
            <a:endParaRPr lang="fr-FR" sz="800" dirty="0">
              <a:solidFill>
                <a:srgbClr val="515151"/>
              </a:solidFill>
            </a:endParaRPr>
          </a:p>
        </p:txBody>
      </p:sp>
      <p:graphicFrame>
        <p:nvGraphicFramePr>
          <p:cNvPr id="22" name="Graphique 21"/>
          <p:cNvGraphicFramePr/>
          <p:nvPr>
            <p:extLst>
              <p:ext uri="{D42A27DB-BD31-4B8C-83A1-F6EECF244321}">
                <p14:modId xmlns:p14="http://schemas.microsoft.com/office/powerpoint/2010/main" val="529364618"/>
              </p:ext>
            </p:extLst>
          </p:nvPr>
        </p:nvGraphicFramePr>
        <p:xfrm>
          <a:off x="893259" y="1902411"/>
          <a:ext cx="3516864" cy="2723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9729968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380" y="912105"/>
            <a:ext cx="8820000" cy="5744872"/>
          </a:xfrm>
          <a:prstGeom prst="rect">
            <a:avLst/>
          </a:prstGeom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6200" y="115888"/>
            <a:ext cx="98998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GB" sz="2400" i="0" dirty="0">
                <a:solidFill>
                  <a:srgbClr val="FFFFFF"/>
                </a:solidFill>
              </a:rPr>
              <a:t>Trends in Solucom's share-price </a:t>
            </a:r>
            <a:r>
              <a:rPr lang="en-GB" sz="2400" i="0" dirty="0" smtClean="0">
                <a:solidFill>
                  <a:srgbClr val="FFFFFF"/>
                </a:solidFill>
              </a:rPr>
              <a:t>performance (since </a:t>
            </a:r>
            <a:r>
              <a:rPr lang="en-GB" sz="2400" i="0" dirty="0">
                <a:solidFill>
                  <a:srgbClr val="FFFFFF"/>
                </a:solidFill>
              </a:rPr>
              <a:t>1 January 2014)</a:t>
            </a:r>
          </a:p>
        </p:txBody>
      </p:sp>
      <p:sp>
        <p:nvSpPr>
          <p:cNvPr id="6151" name="AutoShape 4"/>
          <p:cNvSpPr>
            <a:spLocks noChangeArrowheads="1"/>
          </p:cNvSpPr>
          <p:nvPr/>
        </p:nvSpPr>
        <p:spPr bwMode="auto">
          <a:xfrm>
            <a:off x="8823807" y="1481626"/>
            <a:ext cx="899350" cy="612000"/>
          </a:xfrm>
          <a:prstGeom prst="rect">
            <a:avLst/>
          </a:prstGeom>
          <a:solidFill>
            <a:srgbClr val="00477F"/>
          </a:solidFill>
          <a:ln w="12700" cap="sq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36000" tIns="36000" rIns="36000" bIns="36000" anchor="ctr"/>
          <a:lstStyle/>
          <a:p>
            <a:pPr algn="ctr" eaLnBrk="0" hangingPunct="0"/>
            <a:r>
              <a:rPr kumimoji="1" lang="en-GB" sz="1200" b="1" i="0" dirty="0">
                <a:solidFill>
                  <a:schemeClr val="bg1"/>
                </a:solidFill>
              </a:rPr>
              <a:t>Solucom</a:t>
            </a:r>
          </a:p>
          <a:p>
            <a:pPr algn="ctr" eaLnBrk="0" hangingPunct="0"/>
            <a:r>
              <a:rPr kumimoji="1" lang="en-GB" b="1" i="0" dirty="0" smtClean="0"/>
              <a:t>€43</a:t>
            </a:r>
            <a:r>
              <a:rPr kumimoji="1" lang="en-GB" sz="1200" b="1" i="0" dirty="0" smtClean="0">
                <a:solidFill>
                  <a:schemeClr val="bg1"/>
                </a:solidFill>
              </a:rPr>
              <a:t>.35 </a:t>
            </a:r>
          </a:p>
          <a:p>
            <a:pPr algn="ctr" eaLnBrk="0" hangingPunct="0"/>
            <a:r>
              <a:rPr kumimoji="1" lang="en-GB" sz="1200" b="1" i="0" dirty="0" smtClean="0">
                <a:solidFill>
                  <a:schemeClr val="bg1"/>
                </a:solidFill>
              </a:rPr>
              <a:t>+ </a:t>
            </a:r>
            <a:r>
              <a:rPr kumimoji="1" lang="en-GB" b="1" dirty="0" smtClean="0"/>
              <a:t>45</a:t>
            </a:r>
            <a:r>
              <a:rPr kumimoji="1" lang="en-GB" sz="1200" b="1" i="0" dirty="0" smtClean="0">
                <a:solidFill>
                  <a:schemeClr val="bg1"/>
                </a:solidFill>
              </a:rPr>
              <a:t>%</a:t>
            </a:r>
            <a:endParaRPr kumimoji="1" lang="en-GB" sz="1200" b="1" i="0" dirty="0">
              <a:solidFill>
                <a:schemeClr val="bg1"/>
              </a:solidFill>
            </a:endParaRPr>
          </a:p>
        </p:txBody>
      </p:sp>
      <p:sp>
        <p:nvSpPr>
          <p:cNvPr id="6152" name="AutoShape 6"/>
          <p:cNvSpPr>
            <a:spLocks noChangeArrowheads="1"/>
          </p:cNvSpPr>
          <p:nvPr/>
        </p:nvSpPr>
        <p:spPr bwMode="auto">
          <a:xfrm>
            <a:off x="8823807" y="2444435"/>
            <a:ext cx="899350" cy="79849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sq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36000" tIns="36000" rIns="36000" bIns="36000" anchor="ctr">
            <a:noAutofit/>
          </a:bodyPr>
          <a:lstStyle/>
          <a:p>
            <a:pPr algn="ctr" eaLnBrk="0" hangingPunct="0"/>
            <a:r>
              <a:rPr kumimoji="1" lang="en-GB" sz="1200" b="1" i="0" dirty="0" smtClean="0">
                <a:solidFill>
                  <a:srgbClr val="5F5F5F"/>
                </a:solidFill>
              </a:rPr>
              <a:t>CAC MID &amp; SMALL INDEX*</a:t>
            </a:r>
          </a:p>
          <a:p>
            <a:pPr algn="ctr" eaLnBrk="0" hangingPunct="0"/>
            <a:r>
              <a:rPr kumimoji="1" lang="en-GB" b="1" dirty="0" smtClean="0">
                <a:solidFill>
                  <a:srgbClr val="5F5F5F"/>
                </a:solidFill>
              </a:rPr>
              <a:t>+31</a:t>
            </a:r>
            <a:r>
              <a:rPr kumimoji="1" lang="en-GB" sz="1200" b="1" i="0" dirty="0" smtClean="0">
                <a:solidFill>
                  <a:srgbClr val="5F5F5F"/>
                </a:solidFill>
              </a:rPr>
              <a:t>%</a:t>
            </a:r>
            <a:endParaRPr kumimoji="1" lang="en-GB" sz="1200" b="1" i="0" dirty="0">
              <a:solidFill>
                <a:srgbClr val="5F5F5F"/>
              </a:solidFill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44401" y="6610052"/>
            <a:ext cx="9229080" cy="233014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ct val="50000"/>
              </a:spcBef>
              <a:buClr>
                <a:srgbClr val="00477F"/>
              </a:buClr>
              <a:buFont typeface="Webdings" pitchFamily="18" charset="2"/>
              <a:buNone/>
            </a:pPr>
            <a:r>
              <a:rPr kumimoji="1" lang="en-GB" sz="900" dirty="0" smtClean="0">
                <a:solidFill>
                  <a:schemeClr val="tx1"/>
                </a:solidFill>
              </a:rPr>
              <a:t>             * CAC MID &amp; SMALL adjusted to the </a:t>
            </a:r>
            <a:r>
              <a:rPr kumimoji="1" lang="en-GB" sz="900" dirty="0" err="1" smtClean="0">
                <a:solidFill>
                  <a:schemeClr val="tx1"/>
                </a:solidFill>
              </a:rPr>
              <a:t>Solucum</a:t>
            </a:r>
            <a:r>
              <a:rPr kumimoji="1" lang="en-GB" sz="900" dirty="0" smtClean="0">
                <a:solidFill>
                  <a:schemeClr val="tx1"/>
                </a:solidFill>
              </a:rPr>
              <a:t> 31 December 2013 share price.</a:t>
            </a:r>
            <a:endParaRPr kumimoji="1" lang="en-GB" sz="900" dirty="0">
              <a:solidFill>
                <a:schemeClr val="tx1"/>
              </a:solidFill>
            </a:endParaRPr>
          </a:p>
        </p:txBody>
      </p:sp>
      <p:grpSp>
        <p:nvGrpSpPr>
          <p:cNvPr id="3" name="Groupe 21"/>
          <p:cNvGrpSpPr/>
          <p:nvPr/>
        </p:nvGrpSpPr>
        <p:grpSpPr>
          <a:xfrm>
            <a:off x="3689459" y="948094"/>
            <a:ext cx="3554428" cy="1145535"/>
            <a:chOff x="2216696" y="994928"/>
            <a:chExt cx="3011813" cy="1145535"/>
          </a:xfrm>
        </p:grpSpPr>
        <p:sp>
          <p:nvSpPr>
            <p:cNvPr id="16" name="AutoShape 10"/>
            <p:cNvSpPr>
              <a:spLocks noChangeArrowheads="1"/>
            </p:cNvSpPr>
            <p:nvPr/>
          </p:nvSpPr>
          <p:spPr bwMode="auto">
            <a:xfrm>
              <a:off x="2240510" y="994928"/>
              <a:ext cx="2958878" cy="114553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eaLnBrk="0" hangingPunct="0">
                <a:spcBef>
                  <a:spcPct val="20000"/>
                </a:spcBef>
              </a:pPr>
              <a:endParaRPr lang="fr-FR"/>
            </a:p>
          </p:txBody>
        </p:sp>
        <p:sp>
          <p:nvSpPr>
            <p:cNvPr id="18" name="Text Box 12"/>
            <p:cNvSpPr txBox="1">
              <a:spLocks noChangeArrowheads="1"/>
            </p:cNvSpPr>
            <p:nvPr/>
          </p:nvSpPr>
          <p:spPr bwMode="auto">
            <a:xfrm>
              <a:off x="2216696" y="1327933"/>
              <a:ext cx="2648765" cy="8125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40000"/>
                </a:spcBef>
              </a:pPr>
              <a:r>
                <a:rPr lang="en-GB" sz="1200" i="0" dirty="0" smtClean="0">
                  <a:solidFill>
                    <a:schemeClr val="bg2"/>
                  </a:solidFill>
                </a:rPr>
                <a:t>Share-price performance since 01/01/15</a:t>
              </a:r>
              <a:endParaRPr lang="en-GB" sz="1200" i="0" dirty="0">
                <a:solidFill>
                  <a:schemeClr val="bg2"/>
                </a:solidFill>
              </a:endParaRPr>
            </a:p>
            <a:p>
              <a:pPr>
                <a:spcBef>
                  <a:spcPct val="40000"/>
                </a:spcBef>
              </a:pPr>
              <a:r>
                <a:rPr lang="en-GB" sz="1200" i="0" dirty="0" smtClean="0">
                  <a:solidFill>
                    <a:schemeClr val="bg2"/>
                  </a:solidFill>
                </a:rPr>
                <a:t>Average liquidity</a:t>
              </a:r>
            </a:p>
            <a:p>
              <a:pPr>
                <a:spcBef>
                  <a:spcPts val="0"/>
                </a:spcBef>
              </a:pPr>
              <a:r>
                <a:rPr lang="en-GB" sz="900" dirty="0" smtClean="0">
                  <a:solidFill>
                    <a:schemeClr val="bg1">
                      <a:lumMod val="50000"/>
                    </a:schemeClr>
                  </a:solidFill>
                </a:rPr>
                <a:t>(Average daily trading volumes on a 12-month sliding scale at 01/01/14 - Source: </a:t>
              </a:r>
              <a:r>
                <a:rPr lang="en-GB" sz="900" dirty="0">
                  <a:solidFill>
                    <a:schemeClr val="bg1">
                      <a:lumMod val="50000"/>
                    </a:schemeClr>
                  </a:solidFill>
                </a:rPr>
                <a:t>Euronext </a:t>
              </a:r>
              <a:r>
                <a:rPr lang="en-GB" sz="900" dirty="0" smtClean="0">
                  <a:solidFill>
                    <a:schemeClr val="bg1">
                      <a:lumMod val="50000"/>
                    </a:schemeClr>
                  </a:solidFill>
                </a:rPr>
                <a:t>at 30/04/15)</a:t>
              </a:r>
              <a:endParaRPr lang="en-GB" sz="9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9" name="Text Box 13"/>
            <p:cNvSpPr txBox="1">
              <a:spLocks noChangeArrowheads="1"/>
            </p:cNvSpPr>
            <p:nvPr/>
          </p:nvSpPr>
          <p:spPr bwMode="auto">
            <a:xfrm>
              <a:off x="2240510" y="1020040"/>
              <a:ext cx="2987999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GB" sz="1300" b="1" i="0" dirty="0" smtClean="0">
                  <a:solidFill>
                    <a:schemeClr val="bg2"/>
                  </a:solidFill>
                </a:rPr>
                <a:t>Solucom data at </a:t>
              </a:r>
              <a:r>
                <a:rPr lang="en-GB" sz="1300" b="1" i="0" dirty="0">
                  <a:solidFill>
                    <a:schemeClr val="bg2"/>
                  </a:solidFill>
                </a:rPr>
                <a:t>29/05/15</a:t>
              </a:r>
            </a:p>
          </p:txBody>
        </p:sp>
        <p:sp>
          <p:nvSpPr>
            <p:cNvPr id="20" name="Line 14"/>
            <p:cNvSpPr>
              <a:spLocks noChangeShapeType="1"/>
            </p:cNvSpPr>
            <p:nvPr/>
          </p:nvSpPr>
          <p:spPr bwMode="auto">
            <a:xfrm>
              <a:off x="2240510" y="1317102"/>
              <a:ext cx="2959200" cy="0"/>
            </a:xfrm>
            <a:prstGeom prst="line">
              <a:avLst/>
            </a:prstGeom>
            <a:no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1" name="Text Box 15"/>
            <p:cNvSpPr txBox="1">
              <a:spLocks noChangeArrowheads="1"/>
            </p:cNvSpPr>
            <p:nvPr/>
          </p:nvSpPr>
          <p:spPr bwMode="auto">
            <a:xfrm>
              <a:off x="4301810" y="1595698"/>
              <a:ext cx="85954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>
                <a:spcBef>
                  <a:spcPct val="40000"/>
                </a:spcBef>
              </a:pPr>
              <a:r>
                <a:rPr lang="fr-FR" i="0" dirty="0" smtClean="0">
                  <a:solidFill>
                    <a:schemeClr val="bg2"/>
                  </a:solidFill>
                </a:rPr>
                <a:t>€105,005</a:t>
              </a:r>
              <a:endParaRPr lang="fr-FR" i="0" dirty="0">
                <a:solidFill>
                  <a:schemeClr val="bg2"/>
                </a:solidFill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6580635" y="1271866"/>
            <a:ext cx="85149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0" dirty="0">
                <a:solidFill>
                  <a:schemeClr val="bg2"/>
                </a:solidFill>
              </a:rPr>
              <a:t>+ 14</a:t>
            </a:r>
            <a:r>
              <a:rPr lang="en-GB" i="0" dirty="0" smtClean="0">
                <a:solidFill>
                  <a:schemeClr val="bg2"/>
                </a:solidFill>
              </a:rPr>
              <a:t>%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2736738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cteur droit 8"/>
          <p:cNvCxnSpPr/>
          <p:nvPr/>
        </p:nvCxnSpPr>
        <p:spPr>
          <a:xfrm>
            <a:off x="1115663" y="2467256"/>
            <a:ext cx="0" cy="2592000"/>
          </a:xfrm>
          <a:prstGeom prst="line">
            <a:avLst/>
          </a:prstGeom>
          <a:ln>
            <a:solidFill>
              <a:srgbClr val="B2B2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/>
              </a:rPr>
              <a:t>Contents</a:t>
            </a:r>
            <a:endParaRPr lang="en-GB" dirty="0">
              <a:latin typeface="Arial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282531" y="2413000"/>
            <a:ext cx="3882794" cy="393954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GB" sz="2450" i="0" dirty="0">
                <a:solidFill>
                  <a:schemeClr val="bg1">
                    <a:lumMod val="75000"/>
                  </a:schemeClr>
                </a:solidFill>
                <a:latin typeface="Arial"/>
              </a:rPr>
              <a:t>1. 2014/15 full-year results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978922" y="3141014"/>
            <a:ext cx="635000" cy="46935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2450" i="0" dirty="0" smtClean="0">
                <a:solidFill>
                  <a:srgbClr val="00477F"/>
                </a:solidFill>
                <a:latin typeface="Arial"/>
              </a:rPr>
              <a:t>►</a:t>
            </a:r>
            <a:endParaRPr lang="en-GB" sz="2450" i="0" dirty="0">
              <a:solidFill>
                <a:srgbClr val="00477F"/>
              </a:solidFill>
              <a:latin typeface="Arial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296422" y="4739694"/>
            <a:ext cx="2767104" cy="393954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GB" sz="2450" i="0" dirty="0">
                <a:solidFill>
                  <a:srgbClr val="C0C0C0"/>
                </a:solidFill>
                <a:latin typeface="Arial"/>
              </a:rPr>
              <a:t>4. 2015/16 outlook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282532" y="4026647"/>
            <a:ext cx="5376655" cy="39395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fr-FR"/>
            </a:defPPr>
            <a:lvl1pPr>
              <a:lnSpc>
                <a:spcPct val="80000"/>
              </a:lnSpc>
              <a:defRPr sz="2700" i="0">
                <a:solidFill>
                  <a:srgbClr val="C0C0C0"/>
                </a:solidFill>
                <a:latin typeface="Arial"/>
              </a:defRPr>
            </a:lvl1pPr>
          </a:lstStyle>
          <a:p>
            <a:r>
              <a:rPr lang="en-GB" sz="2450" dirty="0">
                <a:solidFill>
                  <a:schemeClr val="bg1">
                    <a:lumMod val="75000"/>
                  </a:schemeClr>
                </a:solidFill>
              </a:rPr>
              <a:t>3. New strategic </a:t>
            </a:r>
            <a:r>
              <a:rPr lang="en-GB" sz="2450" dirty="0">
                <a:solidFill>
                  <a:schemeClr val="bg1">
                    <a:lumMod val="75000"/>
                  </a:schemeClr>
                </a:solidFill>
              </a:rPr>
              <a:t>plan: Up </a:t>
            </a:r>
            <a:r>
              <a:rPr lang="en-GB" sz="2450" dirty="0" smtClean="0">
                <a:solidFill>
                  <a:schemeClr val="bg1">
                    <a:lumMod val="75000"/>
                  </a:schemeClr>
                </a:solidFill>
              </a:rPr>
              <a:t>2020</a:t>
            </a:r>
            <a:endParaRPr lang="en-GB" sz="245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281183" y="3212747"/>
            <a:ext cx="7929320" cy="39395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fr-FR"/>
            </a:defPPr>
            <a:lvl1pPr>
              <a:lnSpc>
                <a:spcPct val="80000"/>
              </a:lnSpc>
              <a:defRPr sz="2700" i="0">
                <a:solidFill>
                  <a:srgbClr val="C0C0C0"/>
                </a:solidFill>
                <a:latin typeface="Arial"/>
              </a:defRPr>
            </a:lvl1pPr>
          </a:lstStyle>
          <a:p>
            <a:r>
              <a:rPr lang="en-GB" sz="2450" dirty="0">
                <a:solidFill>
                  <a:srgbClr val="00477F"/>
                </a:solidFill>
              </a:rPr>
              <a:t>2. </a:t>
            </a:r>
            <a:r>
              <a:rPr lang="en-GB" sz="2450" dirty="0" smtClean="0">
                <a:solidFill>
                  <a:srgbClr val="00477F"/>
                </a:solidFill>
              </a:rPr>
              <a:t>2014/15 key events</a:t>
            </a:r>
            <a:endParaRPr lang="en-GB" sz="2450" dirty="0">
              <a:solidFill>
                <a:srgbClr val="00477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083400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704" y="892284"/>
            <a:ext cx="2749296" cy="5986272"/>
          </a:xfrm>
          <a:prstGeom prst="rect">
            <a:avLst/>
          </a:prstGeom>
        </p:spPr>
      </p:pic>
      <p:sp>
        <p:nvSpPr>
          <p:cNvPr id="18" name="Rectangle 3"/>
          <p:cNvSpPr>
            <a:spLocks noGrp="1" noChangeArrowheads="1"/>
          </p:cNvSpPr>
          <p:nvPr>
            <p:ph type="title"/>
          </p:nvPr>
        </p:nvSpPr>
        <p:spPr>
          <a:xfrm>
            <a:off x="-11874" y="-23813"/>
            <a:ext cx="9906000" cy="927101"/>
          </a:xfrm>
        </p:spPr>
        <p:txBody>
          <a:bodyPr/>
          <a:lstStyle/>
          <a:p>
            <a:pPr eaLnBrk="1" hangingPunct="1"/>
            <a:r>
              <a:rPr lang="en-GB" dirty="0" smtClean="0"/>
              <a:t>A successful year for Solucom</a:t>
            </a:r>
            <a:r>
              <a:rPr lang="en-GB" dirty="0"/>
              <a:t> </a:t>
            </a:r>
            <a:r>
              <a:rPr lang="en-GB" dirty="0" smtClean="0"/>
              <a:t>in terms of Human Resources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6475752" y="4165146"/>
            <a:ext cx="1368000" cy="27699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i="0" dirty="0" smtClean="0"/>
              <a:t>2015 awards</a:t>
            </a:r>
            <a:endParaRPr lang="en-GB" b="1" i="0" dirty="0"/>
          </a:p>
        </p:txBody>
      </p:sp>
      <p:pic>
        <p:nvPicPr>
          <p:cNvPr id="1026" name="Picture 2" descr="https://www.xactlycorp.com/wp-content/uploads/2013/07/GPTW-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752" y="4462078"/>
            <a:ext cx="1368000" cy="1375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420771" y="1871629"/>
            <a:ext cx="5459753" cy="11880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ebdings"/>
              <a:buChar char="8"/>
            </a:pPr>
            <a:r>
              <a:rPr lang="en-GB" sz="2200" b="1" i="0" dirty="0" smtClean="0">
                <a:solidFill>
                  <a:schemeClr val="bg2"/>
                </a:solidFill>
              </a:rPr>
              <a:t>Full-year recruitment-plan objectives fulfilled</a:t>
            </a:r>
          </a:p>
          <a:p>
            <a:r>
              <a:rPr lang="en-GB" dirty="0" smtClean="0"/>
              <a:t>         </a:t>
            </a:r>
            <a:r>
              <a:rPr lang="en-GB" sz="1800" kern="0" dirty="0" smtClean="0">
                <a:solidFill>
                  <a:schemeClr val="tx1"/>
                </a:solidFill>
              </a:rPr>
              <a:t>more </a:t>
            </a:r>
            <a:r>
              <a:rPr lang="en-GB" sz="1800" kern="0" dirty="0">
                <a:solidFill>
                  <a:schemeClr val="tx1"/>
                </a:solidFill>
              </a:rPr>
              <a:t>than 300 staff hirings</a:t>
            </a:r>
          </a:p>
        </p:txBody>
      </p:sp>
      <p:sp>
        <p:nvSpPr>
          <p:cNvPr id="9" name="Rectangle 8"/>
          <p:cNvSpPr/>
          <p:nvPr/>
        </p:nvSpPr>
        <p:spPr>
          <a:xfrm>
            <a:off x="420773" y="4131545"/>
            <a:ext cx="5459753" cy="12103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800" b="1" i="0" dirty="0">
                <a:solidFill>
                  <a:schemeClr val="bg2"/>
                </a:solidFill>
                <a:sym typeface="Webdings"/>
              </a:rPr>
              <a:t></a:t>
            </a:r>
            <a:r>
              <a:rPr lang="en-GB" dirty="0" smtClean="0"/>
              <a:t>  </a:t>
            </a:r>
            <a:r>
              <a:rPr lang="en-GB" sz="2200" b="1" i="0" dirty="0" smtClean="0">
                <a:solidFill>
                  <a:schemeClr val="bg2"/>
                </a:solidFill>
              </a:rPr>
              <a:t>Churn rate still low at 10%</a:t>
            </a:r>
            <a:r>
              <a:rPr dirty="0"/>
              <a:t/>
            </a:r>
            <a:br>
              <a:rPr dirty="0"/>
            </a:br>
            <a:r>
              <a:rPr lang="en-GB" dirty="0" smtClean="0"/>
              <a:t>         </a:t>
            </a:r>
            <a:r>
              <a:rPr lang="en-GB" sz="1800" kern="0" dirty="0" smtClean="0">
                <a:solidFill>
                  <a:schemeClr val="tx1"/>
                </a:solidFill>
              </a:rPr>
              <a:t>normal range</a:t>
            </a:r>
            <a:r>
              <a:rPr lang="en-GB" sz="1800" kern="0" dirty="0" smtClean="0">
                <a:solidFill>
                  <a:schemeClr val="tx1"/>
                </a:solidFill>
              </a:rPr>
              <a:t>: 12-15</a:t>
            </a:r>
            <a:r>
              <a:rPr lang="en-GB" sz="1800" kern="0" dirty="0" smtClean="0">
                <a:solidFill>
                  <a:schemeClr val="tx1"/>
                </a:solidFill>
              </a:rPr>
              <a:t>%</a:t>
            </a:r>
            <a:endParaRPr lang="en-GB" sz="2000" kern="0" dirty="0">
              <a:solidFill>
                <a:schemeClr val="tx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9563819" y="6666222"/>
            <a:ext cx="3000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 smtClean="0"/>
              <a:t>13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278021674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phique 1"/>
          <p:cNvGraphicFramePr/>
          <p:nvPr>
            <p:extLst>
              <p:ext uri="{D42A27DB-BD31-4B8C-83A1-F6EECF244321}">
                <p14:modId xmlns:p14="http://schemas.microsoft.com/office/powerpoint/2010/main" val="382586336"/>
              </p:ext>
            </p:extLst>
          </p:nvPr>
        </p:nvGraphicFramePr>
        <p:xfrm>
          <a:off x="4686677" y="2607376"/>
          <a:ext cx="3244850" cy="1807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246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19050"/>
            <a:ext cx="9921875" cy="927100"/>
          </a:xfrm>
        </p:spPr>
        <p:txBody>
          <a:bodyPr/>
          <a:lstStyle/>
          <a:p>
            <a:r>
              <a:rPr lang="fr-FR" dirty="0" err="1" smtClean="0">
                <a:solidFill>
                  <a:schemeClr val="bg1"/>
                </a:solidFill>
              </a:rPr>
              <a:t>Growth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momentum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driven</a:t>
            </a:r>
            <a:r>
              <a:rPr lang="fr-FR" dirty="0" smtClean="0">
                <a:solidFill>
                  <a:schemeClr val="bg1"/>
                </a:solidFill>
              </a:rPr>
              <a:t> by all </a:t>
            </a:r>
            <a:r>
              <a:rPr lang="fr-FR" dirty="0" err="1" smtClean="0">
                <a:solidFill>
                  <a:schemeClr val="bg1"/>
                </a:solidFill>
              </a:rPr>
              <a:t>our</a:t>
            </a:r>
            <a:r>
              <a:rPr lang="fr-FR" dirty="0" smtClean="0">
                <a:solidFill>
                  <a:schemeClr val="bg1"/>
                </a:solidFill>
              </a:rPr>
              <a:t> client </a:t>
            </a:r>
            <a:r>
              <a:rPr lang="fr-FR" dirty="0" err="1" smtClean="0">
                <a:solidFill>
                  <a:schemeClr val="bg1"/>
                </a:solidFill>
              </a:rPr>
              <a:t>accounts</a:t>
            </a:r>
            <a:r>
              <a:rPr lang="fr-FR" dirty="0" smtClean="0">
                <a:solidFill>
                  <a:srgbClr val="FF0000"/>
                </a:solidFill>
              </a:rPr>
              <a:t/>
            </a:r>
            <a:br>
              <a:rPr lang="fr-FR" dirty="0" smtClean="0">
                <a:solidFill>
                  <a:srgbClr val="FF0000"/>
                </a:solidFill>
              </a:rPr>
            </a:br>
            <a:endParaRPr lang="fr-FR" dirty="0" smtClean="0">
              <a:solidFill>
                <a:srgbClr val="FF0000"/>
              </a:solidFill>
            </a:endParaRPr>
          </a:p>
        </p:txBody>
      </p:sp>
      <p:sp>
        <p:nvSpPr>
          <p:cNvPr id="46" name="Text Box 33"/>
          <p:cNvSpPr txBox="1">
            <a:spLocks noChangeArrowheads="1"/>
          </p:cNvSpPr>
          <p:nvPr/>
        </p:nvSpPr>
        <p:spPr bwMode="auto">
          <a:xfrm>
            <a:off x="7073392" y="3782848"/>
            <a:ext cx="16428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fr-FR"/>
            </a:defPPr>
            <a:lvl1pPr algn="r" eaLnBrk="0" hangingPunct="0">
              <a:spcBef>
                <a:spcPct val="50000"/>
              </a:spcBef>
              <a:defRPr sz="1050" b="1" i="0">
                <a:solidFill>
                  <a:srgbClr val="00477F"/>
                </a:solidFill>
                <a:cs typeface="Arial" charset="0"/>
              </a:defRPr>
            </a:lvl1pPr>
          </a:lstStyle>
          <a:p>
            <a:pPr algn="l"/>
            <a:r>
              <a:rPr lang="fr-FR" sz="1000" dirty="0" smtClean="0"/>
              <a:t>Services - </a:t>
            </a:r>
            <a:r>
              <a:rPr lang="fr-FR" sz="1000" dirty="0"/>
              <a:t>Transport</a:t>
            </a:r>
            <a:br>
              <a:rPr lang="fr-FR" sz="1000" dirty="0"/>
            </a:br>
            <a:r>
              <a:rPr lang="fr-FR" sz="1000" dirty="0"/>
              <a:t>Distribution</a:t>
            </a:r>
          </a:p>
        </p:txBody>
      </p:sp>
      <p:sp>
        <p:nvSpPr>
          <p:cNvPr id="48" name="Text Box 22"/>
          <p:cNvSpPr txBox="1">
            <a:spLocks noChangeArrowheads="1"/>
          </p:cNvSpPr>
          <p:nvPr/>
        </p:nvSpPr>
        <p:spPr bwMode="auto">
          <a:xfrm>
            <a:off x="3884604" y="3372916"/>
            <a:ext cx="160414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fr-FR" sz="1000" b="1" i="0" dirty="0" err="1" smtClean="0">
                <a:solidFill>
                  <a:srgbClr val="00477F"/>
                </a:solidFill>
                <a:cs typeface="Arial" charset="0"/>
              </a:rPr>
              <a:t>Industry</a:t>
            </a:r>
            <a:r>
              <a:rPr lang="fr-FR" sz="1000" b="1" i="0" dirty="0" smtClean="0">
                <a:solidFill>
                  <a:srgbClr val="00477F"/>
                </a:solidFill>
                <a:cs typeface="Arial" charset="0"/>
              </a:rPr>
              <a:t>- </a:t>
            </a:r>
            <a:r>
              <a:rPr lang="fr-FR" sz="1000" b="1" i="0" dirty="0" err="1" smtClean="0">
                <a:solidFill>
                  <a:srgbClr val="00477F"/>
                </a:solidFill>
                <a:cs typeface="Arial" charset="0"/>
              </a:rPr>
              <a:t>Energy</a:t>
            </a:r>
            <a:r>
              <a:rPr lang="fr-FR" sz="1000" b="1" i="0" dirty="0" smtClean="0">
                <a:solidFill>
                  <a:srgbClr val="00477F"/>
                </a:solidFill>
                <a:cs typeface="Arial" charset="0"/>
              </a:rPr>
              <a:t> Utilities</a:t>
            </a:r>
            <a:endParaRPr lang="fr-FR" sz="1000" b="1" i="0" dirty="0">
              <a:solidFill>
                <a:srgbClr val="00477F"/>
              </a:solidFill>
              <a:cs typeface="Arial" charset="0"/>
            </a:endParaRPr>
          </a:p>
        </p:txBody>
      </p:sp>
      <p:sp>
        <p:nvSpPr>
          <p:cNvPr id="49" name="Text Box 23"/>
          <p:cNvSpPr txBox="1">
            <a:spLocks noChangeArrowheads="1"/>
          </p:cNvSpPr>
          <p:nvPr/>
        </p:nvSpPr>
        <p:spPr bwMode="auto">
          <a:xfrm>
            <a:off x="7173923" y="3029326"/>
            <a:ext cx="72360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1200" b="1" i="0" dirty="0" smtClean="0">
                <a:solidFill>
                  <a:srgbClr val="5F5F5F"/>
                </a:solidFill>
                <a:cs typeface="Arial" charset="0"/>
              </a:rPr>
              <a:t>30%</a:t>
            </a:r>
            <a:endParaRPr lang="fr-FR" sz="1200" b="1" i="0" dirty="0">
              <a:solidFill>
                <a:srgbClr val="5F5F5F"/>
              </a:solidFill>
              <a:cs typeface="Arial" charset="0"/>
            </a:endParaRPr>
          </a:p>
        </p:txBody>
      </p:sp>
      <p:sp>
        <p:nvSpPr>
          <p:cNvPr id="50" name="Text Box 26"/>
          <p:cNvSpPr txBox="1">
            <a:spLocks noChangeArrowheads="1"/>
          </p:cNvSpPr>
          <p:nvPr/>
        </p:nvSpPr>
        <p:spPr bwMode="auto">
          <a:xfrm>
            <a:off x="6309104" y="2103325"/>
            <a:ext cx="177099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fr-FR"/>
            </a:defPPr>
            <a:lvl1pPr eaLnBrk="0" hangingPunct="0">
              <a:spcBef>
                <a:spcPct val="50000"/>
              </a:spcBef>
              <a:defRPr sz="1050" b="1" i="0">
                <a:solidFill>
                  <a:srgbClr val="00477F"/>
                </a:solidFill>
                <a:cs typeface="Arial" charset="0"/>
              </a:defRPr>
            </a:lvl1pPr>
          </a:lstStyle>
          <a:p>
            <a:r>
              <a:rPr lang="fr-FR" sz="1000" dirty="0" err="1" smtClean="0"/>
              <a:t>Telcos</a:t>
            </a:r>
            <a:endParaRPr lang="fr-FR" sz="1000" dirty="0"/>
          </a:p>
        </p:txBody>
      </p:sp>
      <p:sp>
        <p:nvSpPr>
          <p:cNvPr id="51" name="Text Box 27"/>
          <p:cNvSpPr txBox="1">
            <a:spLocks noChangeArrowheads="1"/>
          </p:cNvSpPr>
          <p:nvPr/>
        </p:nvSpPr>
        <p:spPr bwMode="auto">
          <a:xfrm>
            <a:off x="6431585" y="2381830"/>
            <a:ext cx="72501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1200" b="1" i="0" dirty="0" smtClean="0">
                <a:solidFill>
                  <a:srgbClr val="5F5F5F"/>
                </a:solidFill>
                <a:cs typeface="Arial" charset="0"/>
              </a:rPr>
              <a:t>1%</a:t>
            </a:r>
            <a:endParaRPr lang="fr-FR" sz="1200" b="1" i="0" dirty="0">
              <a:solidFill>
                <a:srgbClr val="5F5F5F"/>
              </a:solidFill>
              <a:cs typeface="Arial" charset="0"/>
            </a:endParaRPr>
          </a:p>
        </p:txBody>
      </p:sp>
      <p:sp>
        <p:nvSpPr>
          <p:cNvPr id="52" name="Line 28"/>
          <p:cNvSpPr>
            <a:spLocks noChangeShapeType="1"/>
          </p:cNvSpPr>
          <p:nvPr/>
        </p:nvSpPr>
        <p:spPr bwMode="auto">
          <a:xfrm>
            <a:off x="6389354" y="2333364"/>
            <a:ext cx="564523" cy="0"/>
          </a:xfrm>
          <a:prstGeom prst="line">
            <a:avLst/>
          </a:prstGeom>
          <a:ln w="28575">
            <a:headEnd/>
            <a:tailEnd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fr-FR" i="0" dirty="0">
              <a:solidFill>
                <a:srgbClr val="FFFFFF"/>
              </a:solidFill>
              <a:latin typeface="+mn-lt"/>
              <a:cs typeface="Arial" charset="0"/>
            </a:endParaRPr>
          </a:p>
        </p:txBody>
      </p:sp>
      <p:sp>
        <p:nvSpPr>
          <p:cNvPr id="53" name="Line 29"/>
          <p:cNvSpPr>
            <a:spLocks noChangeShapeType="1"/>
          </p:cNvSpPr>
          <p:nvPr/>
        </p:nvSpPr>
        <p:spPr bwMode="auto">
          <a:xfrm flipH="1">
            <a:off x="6309101" y="2319348"/>
            <a:ext cx="80245" cy="282009"/>
          </a:xfrm>
          <a:prstGeom prst="line">
            <a:avLst/>
          </a:prstGeom>
          <a:ln w="28575">
            <a:headEnd/>
            <a:tailEnd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fr-FR" i="0" dirty="0">
              <a:solidFill>
                <a:srgbClr val="FFFFFF"/>
              </a:solidFill>
              <a:latin typeface="+mn-lt"/>
              <a:cs typeface="Arial" charset="0"/>
            </a:endParaRPr>
          </a:p>
        </p:txBody>
      </p:sp>
      <p:sp>
        <p:nvSpPr>
          <p:cNvPr id="54" name="Text Box 30"/>
          <p:cNvSpPr txBox="1">
            <a:spLocks noChangeArrowheads="1"/>
          </p:cNvSpPr>
          <p:nvPr/>
        </p:nvSpPr>
        <p:spPr bwMode="auto">
          <a:xfrm>
            <a:off x="5329881" y="1931008"/>
            <a:ext cx="120788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1000" b="1" i="0" dirty="0">
                <a:solidFill>
                  <a:srgbClr val="00477F"/>
                </a:solidFill>
                <a:cs typeface="Arial" charset="0"/>
              </a:rPr>
              <a:t>Local </a:t>
            </a:r>
            <a:r>
              <a:rPr lang="fr-FR" sz="1000" b="1" i="0" dirty="0" smtClean="0">
                <a:solidFill>
                  <a:srgbClr val="00477F"/>
                </a:solidFill>
                <a:cs typeface="Arial" charset="0"/>
              </a:rPr>
              <a:t> </a:t>
            </a:r>
            <a:r>
              <a:rPr lang="fr-FR" sz="1000" b="1" i="0" dirty="0" err="1" smtClean="0">
                <a:solidFill>
                  <a:srgbClr val="00477F"/>
                </a:solidFill>
                <a:cs typeface="Arial" charset="0"/>
              </a:rPr>
              <a:t>authorities</a:t>
            </a:r>
            <a:endParaRPr lang="fr-FR" sz="1000" b="1" i="0" dirty="0">
              <a:solidFill>
                <a:srgbClr val="00477F"/>
              </a:solidFill>
              <a:cs typeface="Arial" charset="0"/>
            </a:endParaRPr>
          </a:p>
        </p:txBody>
      </p:sp>
      <p:sp>
        <p:nvSpPr>
          <p:cNvPr id="55" name="Text Box 31"/>
          <p:cNvSpPr txBox="1">
            <a:spLocks noChangeArrowheads="1"/>
          </p:cNvSpPr>
          <p:nvPr/>
        </p:nvSpPr>
        <p:spPr bwMode="auto">
          <a:xfrm>
            <a:off x="5661519" y="2343466"/>
            <a:ext cx="72360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1200" b="1" i="0" dirty="0" smtClean="0">
                <a:solidFill>
                  <a:srgbClr val="5F5F5F"/>
                </a:solidFill>
                <a:cs typeface="Arial" charset="0"/>
              </a:rPr>
              <a:t>5%</a:t>
            </a:r>
            <a:endParaRPr lang="fr-FR" sz="1200" b="1" i="0" dirty="0">
              <a:solidFill>
                <a:srgbClr val="5F5F5F"/>
              </a:solidFill>
              <a:cs typeface="Arial" charset="0"/>
            </a:endParaRPr>
          </a:p>
        </p:txBody>
      </p:sp>
      <p:sp>
        <p:nvSpPr>
          <p:cNvPr id="56" name="Line 32"/>
          <p:cNvSpPr>
            <a:spLocks noChangeShapeType="1"/>
          </p:cNvSpPr>
          <p:nvPr/>
        </p:nvSpPr>
        <p:spPr bwMode="auto">
          <a:xfrm>
            <a:off x="5649144" y="2315773"/>
            <a:ext cx="415021" cy="0"/>
          </a:xfrm>
          <a:prstGeom prst="line">
            <a:avLst/>
          </a:prstGeom>
          <a:ln w="28575">
            <a:headEnd/>
            <a:tailEnd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fr-FR" i="0" dirty="0">
              <a:solidFill>
                <a:srgbClr val="FFFFFF"/>
              </a:solidFill>
              <a:latin typeface="+mn-lt"/>
              <a:cs typeface="Arial" charset="0"/>
            </a:endParaRPr>
          </a:p>
        </p:txBody>
      </p:sp>
      <p:sp>
        <p:nvSpPr>
          <p:cNvPr id="57" name="Text Box 34"/>
          <p:cNvSpPr txBox="1">
            <a:spLocks noChangeArrowheads="1"/>
          </p:cNvSpPr>
          <p:nvPr/>
        </p:nvSpPr>
        <p:spPr bwMode="auto">
          <a:xfrm>
            <a:off x="4662347" y="3918583"/>
            <a:ext cx="72360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fr-FR"/>
            </a:defPPr>
            <a:lvl1pPr eaLnBrk="0" hangingPunct="0">
              <a:spcBef>
                <a:spcPct val="50000"/>
              </a:spcBef>
              <a:defRPr b="1" i="0">
                <a:solidFill>
                  <a:srgbClr val="5F5F5F"/>
                </a:solidFill>
                <a:cs typeface="Arial" charset="0"/>
              </a:defRPr>
            </a:lvl1pPr>
          </a:lstStyle>
          <a:p>
            <a:pPr algn="r"/>
            <a:r>
              <a:rPr lang="fr-FR" sz="1200" dirty="0" smtClean="0"/>
              <a:t>41%</a:t>
            </a:r>
            <a:endParaRPr lang="fr-FR" sz="1200" dirty="0"/>
          </a:p>
        </p:txBody>
      </p:sp>
      <p:sp>
        <p:nvSpPr>
          <p:cNvPr id="87" name="Line 35"/>
          <p:cNvSpPr>
            <a:spLocks noChangeShapeType="1"/>
          </p:cNvSpPr>
          <p:nvPr/>
        </p:nvSpPr>
        <p:spPr bwMode="auto">
          <a:xfrm flipV="1">
            <a:off x="4014343" y="3831780"/>
            <a:ext cx="1344669" cy="13105"/>
          </a:xfrm>
          <a:prstGeom prst="line">
            <a:avLst/>
          </a:prstGeom>
          <a:ln w="28575">
            <a:headEnd/>
            <a:tailEnd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pPr algn="r"/>
            <a:endParaRPr lang="fr-FR" sz="1200" i="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8" name="Line 37"/>
          <p:cNvSpPr>
            <a:spLocks noChangeShapeType="1"/>
          </p:cNvSpPr>
          <p:nvPr/>
        </p:nvSpPr>
        <p:spPr bwMode="auto">
          <a:xfrm>
            <a:off x="6047253" y="2326641"/>
            <a:ext cx="0" cy="274712"/>
          </a:xfrm>
          <a:prstGeom prst="line">
            <a:avLst/>
          </a:prstGeom>
          <a:ln w="28575">
            <a:headEnd/>
            <a:tailEnd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fr-FR" i="0" dirty="0">
              <a:solidFill>
                <a:srgbClr val="FFFFFF"/>
              </a:solidFill>
              <a:latin typeface="+mn-lt"/>
              <a:cs typeface="Arial" charset="0"/>
            </a:endParaRPr>
          </a:p>
        </p:txBody>
      </p:sp>
      <p:sp>
        <p:nvSpPr>
          <p:cNvPr id="92" name="Line 38"/>
          <p:cNvSpPr>
            <a:spLocks noChangeShapeType="1"/>
          </p:cNvSpPr>
          <p:nvPr/>
        </p:nvSpPr>
        <p:spPr bwMode="auto">
          <a:xfrm flipH="1" flipV="1">
            <a:off x="7006744" y="4021693"/>
            <a:ext cx="0" cy="183142"/>
          </a:xfrm>
          <a:prstGeom prst="line">
            <a:avLst/>
          </a:prstGeom>
          <a:noFill/>
          <a:ln w="9525">
            <a:solidFill>
              <a:srgbClr val="5A8ABE"/>
            </a:solidFill>
            <a:round/>
            <a:headEnd/>
            <a:tailEnd/>
          </a:ln>
        </p:spPr>
        <p:txBody>
          <a:bodyPr/>
          <a:lstStyle/>
          <a:p>
            <a:endParaRPr lang="fr-FR" sz="1200" i="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94" name="Line 24"/>
          <p:cNvSpPr>
            <a:spLocks noChangeShapeType="1"/>
          </p:cNvSpPr>
          <p:nvPr/>
        </p:nvSpPr>
        <p:spPr bwMode="auto">
          <a:xfrm flipV="1">
            <a:off x="7173925" y="2998641"/>
            <a:ext cx="670417" cy="1253"/>
          </a:xfrm>
          <a:prstGeom prst="line">
            <a:avLst/>
          </a:prstGeom>
          <a:ln w="28575">
            <a:headEnd/>
            <a:tailEnd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fr-FR" i="0" dirty="0">
              <a:solidFill>
                <a:srgbClr val="FFFFFF"/>
              </a:solidFill>
              <a:latin typeface="+mn-lt"/>
              <a:cs typeface="Arial" charset="0"/>
            </a:endParaRPr>
          </a:p>
        </p:txBody>
      </p:sp>
      <p:sp>
        <p:nvSpPr>
          <p:cNvPr id="98" name="Text Box 20"/>
          <p:cNvSpPr txBox="1">
            <a:spLocks noChangeArrowheads="1"/>
          </p:cNvSpPr>
          <p:nvPr/>
        </p:nvSpPr>
        <p:spPr bwMode="auto">
          <a:xfrm>
            <a:off x="7050454" y="4232200"/>
            <a:ext cx="72360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1200" b="1" i="0" dirty="0" smtClean="0">
                <a:solidFill>
                  <a:srgbClr val="5F5F5F"/>
                </a:solidFill>
                <a:cs typeface="Arial" charset="0"/>
              </a:rPr>
              <a:t>23%</a:t>
            </a:r>
            <a:endParaRPr lang="fr-FR" sz="1200" b="1" i="0" dirty="0">
              <a:solidFill>
                <a:srgbClr val="5F5F5F"/>
              </a:solidFill>
              <a:cs typeface="Arial" charset="0"/>
            </a:endParaRPr>
          </a:p>
        </p:txBody>
      </p:sp>
      <p:sp>
        <p:nvSpPr>
          <p:cNvPr id="99" name="Text Box 30"/>
          <p:cNvSpPr txBox="1">
            <a:spLocks noChangeArrowheads="1"/>
          </p:cNvSpPr>
          <p:nvPr/>
        </p:nvSpPr>
        <p:spPr bwMode="auto">
          <a:xfrm>
            <a:off x="7114286" y="2607376"/>
            <a:ext cx="120788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1000" b="1" i="0" dirty="0" err="1" smtClean="0">
                <a:solidFill>
                  <a:srgbClr val="00477F"/>
                </a:solidFill>
                <a:cs typeface="Arial" charset="0"/>
              </a:rPr>
              <a:t>Banking</a:t>
            </a:r>
            <a:r>
              <a:rPr lang="fr-FR" sz="1000" b="1" i="0" dirty="0" smtClean="0">
                <a:solidFill>
                  <a:srgbClr val="00477F"/>
                </a:solidFill>
                <a:cs typeface="Arial" charset="0"/>
              </a:rPr>
              <a:t> - </a:t>
            </a:r>
            <a:r>
              <a:rPr lang="fr-FR" sz="1000" b="1" i="0" dirty="0" err="1" smtClean="0">
                <a:solidFill>
                  <a:srgbClr val="00477F"/>
                </a:solidFill>
                <a:cs typeface="Arial" charset="0"/>
              </a:rPr>
              <a:t>Insurance</a:t>
            </a:r>
            <a:endParaRPr lang="fr-FR" sz="1000" b="1" i="0" dirty="0">
              <a:solidFill>
                <a:srgbClr val="00477F"/>
              </a:solidFill>
              <a:cs typeface="Arial" charset="0"/>
            </a:endParaRPr>
          </a:p>
        </p:txBody>
      </p:sp>
      <p:sp>
        <p:nvSpPr>
          <p:cNvPr id="100" name="Line 37"/>
          <p:cNvSpPr>
            <a:spLocks noChangeShapeType="1"/>
          </p:cNvSpPr>
          <p:nvPr/>
        </p:nvSpPr>
        <p:spPr bwMode="auto">
          <a:xfrm flipH="1">
            <a:off x="7000394" y="4007788"/>
            <a:ext cx="0" cy="180000"/>
          </a:xfrm>
          <a:prstGeom prst="line">
            <a:avLst/>
          </a:prstGeom>
          <a:ln w="28575">
            <a:headEnd/>
            <a:tailEnd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fr-FR" i="0" dirty="0">
              <a:solidFill>
                <a:srgbClr val="FFFFFF"/>
              </a:solidFill>
              <a:latin typeface="+mn-lt"/>
              <a:cs typeface="Arial" charset="0"/>
            </a:endParaRPr>
          </a:p>
        </p:txBody>
      </p:sp>
      <p:sp>
        <p:nvSpPr>
          <p:cNvPr id="118" name="ZoneTexte 117"/>
          <p:cNvSpPr txBox="1"/>
          <p:nvPr/>
        </p:nvSpPr>
        <p:spPr>
          <a:xfrm>
            <a:off x="5870026" y="4794067"/>
            <a:ext cx="2989262" cy="276999"/>
          </a:xfrm>
          <a:prstGeom prst="rect">
            <a:avLst/>
          </a:prstGeom>
          <a:solidFill>
            <a:schemeClr val="bg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200" b="1" i="1">
                <a:solidFill>
                  <a:prstClr val="white"/>
                </a:solidFill>
              </a:defRPr>
            </a:lvl1pPr>
          </a:lstStyle>
          <a:p>
            <a:r>
              <a:rPr lang="fr-FR" dirty="0" smtClean="0"/>
              <a:t>2014/15 </a:t>
            </a:r>
            <a:r>
              <a:rPr lang="en-US" dirty="0" smtClean="0"/>
              <a:t>industry</a:t>
            </a:r>
            <a:r>
              <a:rPr lang="fr-FR" dirty="0" smtClean="0"/>
              <a:t> revenue breakdown</a:t>
            </a:r>
            <a:endParaRPr lang="fr-FR" dirty="0"/>
          </a:p>
        </p:txBody>
      </p:sp>
      <p:sp>
        <p:nvSpPr>
          <p:cNvPr id="97" name="Line 35"/>
          <p:cNvSpPr>
            <a:spLocks noChangeShapeType="1"/>
          </p:cNvSpPr>
          <p:nvPr/>
        </p:nvSpPr>
        <p:spPr bwMode="auto">
          <a:xfrm>
            <a:off x="7000271" y="4181305"/>
            <a:ext cx="1149288" cy="0"/>
          </a:xfrm>
          <a:prstGeom prst="line">
            <a:avLst/>
          </a:prstGeom>
          <a:ln w="28575">
            <a:headEnd/>
            <a:tailEnd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fr-FR" sz="1200" i="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96" name="Ellipse 95"/>
          <p:cNvSpPr/>
          <p:nvPr/>
        </p:nvSpPr>
        <p:spPr>
          <a:xfrm>
            <a:off x="5870026" y="3088992"/>
            <a:ext cx="881858" cy="84996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2" name="ZoneTexte 61"/>
          <p:cNvSpPr txBox="1"/>
          <p:nvPr/>
        </p:nvSpPr>
        <p:spPr>
          <a:xfrm>
            <a:off x="883741" y="1081463"/>
            <a:ext cx="2082169" cy="261610"/>
          </a:xfrm>
          <a:prstGeom prst="rect">
            <a:avLst/>
          </a:prstGeom>
          <a:solidFill>
            <a:schemeClr val="bg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FR" sz="1100" b="1" dirty="0" smtClean="0">
                <a:solidFill>
                  <a:prstClr val="white"/>
                </a:solidFill>
              </a:rPr>
              <a:t>Top 20</a:t>
            </a:r>
            <a:r>
              <a:rPr lang="fr-FR" sz="1100" b="1" i="1" dirty="0" smtClean="0">
                <a:solidFill>
                  <a:prstClr val="white"/>
                </a:solidFill>
              </a:rPr>
              <a:t> </a:t>
            </a:r>
            <a:r>
              <a:rPr lang="fr-FR" sz="1100" b="1" i="1" dirty="0" smtClean="0">
                <a:solidFill>
                  <a:prstClr val="white"/>
                </a:solidFill>
              </a:rPr>
              <a:t>clients 2014/15</a:t>
            </a:r>
            <a:endParaRPr lang="fr-FR" sz="1100" b="1" i="1" dirty="0">
              <a:solidFill>
                <a:prstClr val="white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865967" y="6271110"/>
            <a:ext cx="2345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00B050"/>
                </a:solidFill>
              </a:rPr>
              <a:t>Client account – tending upwards</a:t>
            </a:r>
            <a:endParaRPr lang="en-US" sz="1000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n-US" sz="1000" dirty="0" smtClean="0">
                <a:solidFill>
                  <a:schemeClr val="tx2"/>
                </a:solidFill>
              </a:rPr>
              <a:t>Client account – tending downwards</a:t>
            </a:r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138" name="Rectangle 137"/>
          <p:cNvSpPr/>
          <p:nvPr/>
        </p:nvSpPr>
        <p:spPr>
          <a:xfrm>
            <a:off x="911732" y="1429122"/>
            <a:ext cx="1944001" cy="22572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prstClr val="white"/>
              </a:solidFill>
            </a:endParaRPr>
          </a:p>
        </p:txBody>
      </p:sp>
      <p:sp>
        <p:nvSpPr>
          <p:cNvPr id="139" name="Rectangle 41"/>
          <p:cNvSpPr>
            <a:spLocks noChangeArrowheads="1"/>
          </p:cNvSpPr>
          <p:nvPr/>
        </p:nvSpPr>
        <p:spPr bwMode="auto">
          <a:xfrm>
            <a:off x="894372" y="3319710"/>
            <a:ext cx="2082832" cy="240030"/>
          </a:xfrm>
          <a:prstGeom prst="rect">
            <a:avLst/>
          </a:prstGeom>
          <a:solidFill>
            <a:srgbClr val="E5E3E5"/>
          </a:solidFill>
          <a:ln w="9525" algn="ctr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eaLnBrk="0" hangingPunct="0">
              <a:spcBef>
                <a:spcPct val="50000"/>
              </a:spcBef>
              <a:buClr>
                <a:srgbClr val="004780"/>
              </a:buClr>
              <a:buFont typeface="Wingdings" pitchFamily="2" charset="2"/>
              <a:buNone/>
            </a:pPr>
            <a:r>
              <a:rPr kumimoji="1" lang="fr-FR" sz="1000" b="1" i="0" dirty="0">
                <a:solidFill>
                  <a:schemeClr val="tx2"/>
                </a:solidFill>
              </a:rPr>
              <a:t>THALES</a:t>
            </a:r>
          </a:p>
        </p:txBody>
      </p:sp>
      <p:sp>
        <p:nvSpPr>
          <p:cNvPr id="140" name="Rectangle 42"/>
          <p:cNvSpPr>
            <a:spLocks noChangeArrowheads="1"/>
          </p:cNvSpPr>
          <p:nvPr/>
        </p:nvSpPr>
        <p:spPr bwMode="auto">
          <a:xfrm>
            <a:off x="887981" y="3081485"/>
            <a:ext cx="2082832" cy="24003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eaLnBrk="0" hangingPunct="0">
              <a:spcBef>
                <a:spcPct val="50000"/>
              </a:spcBef>
              <a:buClr>
                <a:srgbClr val="004780"/>
              </a:buClr>
              <a:buFont typeface="Wingdings" pitchFamily="2" charset="2"/>
              <a:buNone/>
            </a:pPr>
            <a:r>
              <a:rPr kumimoji="1" lang="fr-FR" sz="1000" b="1" i="0" dirty="0">
                <a:solidFill>
                  <a:srgbClr val="00B050"/>
                </a:solidFill>
              </a:rPr>
              <a:t>BNP PARIBAS</a:t>
            </a:r>
          </a:p>
        </p:txBody>
      </p:sp>
      <p:sp>
        <p:nvSpPr>
          <p:cNvPr id="141" name="Rectangle 43"/>
          <p:cNvSpPr>
            <a:spLocks noChangeArrowheads="1"/>
          </p:cNvSpPr>
          <p:nvPr/>
        </p:nvSpPr>
        <p:spPr bwMode="auto">
          <a:xfrm>
            <a:off x="894372" y="2841455"/>
            <a:ext cx="2082832" cy="240030"/>
          </a:xfrm>
          <a:prstGeom prst="rect">
            <a:avLst/>
          </a:prstGeom>
          <a:solidFill>
            <a:srgbClr val="E5E3E5"/>
          </a:solidFill>
          <a:ln w="9525" algn="ctr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eaLnBrk="0" hangingPunct="0">
              <a:spcBef>
                <a:spcPct val="50000"/>
              </a:spcBef>
              <a:buClr>
                <a:srgbClr val="004780"/>
              </a:buClr>
            </a:pPr>
            <a:r>
              <a:rPr kumimoji="1" lang="fr-FR" sz="1000" b="1" i="0" dirty="0">
                <a:solidFill>
                  <a:schemeClr val="tx2"/>
                </a:solidFill>
              </a:rPr>
              <a:t>BANQUE DE FRANCE</a:t>
            </a:r>
          </a:p>
        </p:txBody>
      </p:sp>
      <p:sp>
        <p:nvSpPr>
          <p:cNvPr id="142" name="Rectangle 44"/>
          <p:cNvSpPr>
            <a:spLocks noChangeArrowheads="1"/>
          </p:cNvSpPr>
          <p:nvPr/>
        </p:nvSpPr>
        <p:spPr bwMode="auto">
          <a:xfrm>
            <a:off x="894372" y="2602327"/>
            <a:ext cx="2082832" cy="24003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eaLnBrk="0" hangingPunct="0">
              <a:spcBef>
                <a:spcPct val="50000"/>
              </a:spcBef>
              <a:buClr>
                <a:srgbClr val="004780"/>
              </a:buClr>
              <a:buFont typeface="Wingdings" pitchFamily="2" charset="2"/>
              <a:buNone/>
            </a:pPr>
            <a:r>
              <a:rPr kumimoji="1" lang="fr-FR" sz="1000" b="1" i="0" dirty="0">
                <a:solidFill>
                  <a:srgbClr val="00B050"/>
                </a:solidFill>
                <a:cs typeface="Arial" charset="0"/>
              </a:rPr>
              <a:t>TOTAL</a:t>
            </a:r>
          </a:p>
        </p:txBody>
      </p:sp>
      <p:sp>
        <p:nvSpPr>
          <p:cNvPr id="143" name="Rectangle 45"/>
          <p:cNvSpPr>
            <a:spLocks noChangeArrowheads="1"/>
          </p:cNvSpPr>
          <p:nvPr/>
        </p:nvSpPr>
        <p:spPr bwMode="auto">
          <a:xfrm>
            <a:off x="894372" y="2363199"/>
            <a:ext cx="2082832" cy="240030"/>
          </a:xfrm>
          <a:prstGeom prst="rect">
            <a:avLst/>
          </a:prstGeom>
          <a:solidFill>
            <a:srgbClr val="E5E3E5"/>
          </a:solidFill>
          <a:ln w="9525" algn="ctr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eaLnBrk="0" hangingPunct="0">
              <a:spcBef>
                <a:spcPct val="50000"/>
              </a:spcBef>
              <a:buClr>
                <a:srgbClr val="004780"/>
              </a:buClr>
              <a:buFont typeface="Wingdings" pitchFamily="2" charset="2"/>
              <a:buNone/>
            </a:pPr>
            <a:r>
              <a:rPr kumimoji="1" lang="fr-FR" sz="1000" b="1" i="0" dirty="0" smtClean="0">
                <a:solidFill>
                  <a:srgbClr val="00B050"/>
                </a:solidFill>
                <a:cs typeface="Arial" charset="0"/>
              </a:rPr>
              <a:t>SNCF</a:t>
            </a:r>
            <a:endParaRPr kumimoji="1" lang="fr-FR" sz="1000" b="1" i="0" dirty="0">
              <a:solidFill>
                <a:srgbClr val="00B050"/>
              </a:solidFill>
              <a:cs typeface="Arial" charset="0"/>
            </a:endParaRPr>
          </a:p>
        </p:txBody>
      </p:sp>
      <p:sp>
        <p:nvSpPr>
          <p:cNvPr id="144" name="Rectangle 46"/>
          <p:cNvSpPr>
            <a:spLocks noChangeArrowheads="1"/>
          </p:cNvSpPr>
          <p:nvPr/>
        </p:nvSpPr>
        <p:spPr bwMode="auto">
          <a:xfrm>
            <a:off x="894372" y="2124071"/>
            <a:ext cx="2082832" cy="24003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eaLnBrk="0" hangingPunct="0">
              <a:spcBef>
                <a:spcPct val="50000"/>
              </a:spcBef>
              <a:buClr>
                <a:srgbClr val="004780"/>
              </a:buClr>
              <a:buFont typeface="Wingdings" pitchFamily="2" charset="2"/>
              <a:buNone/>
            </a:pPr>
            <a:r>
              <a:rPr kumimoji="1" lang="fr-FR" sz="1000" b="1" i="0" dirty="0" smtClean="0">
                <a:solidFill>
                  <a:srgbClr val="00B050"/>
                </a:solidFill>
                <a:cs typeface="Arial" charset="0"/>
              </a:rPr>
              <a:t>CREDIT AGRICOLE</a:t>
            </a:r>
            <a:endParaRPr kumimoji="1" lang="fr-FR" sz="1000" b="1" i="0" dirty="0">
              <a:solidFill>
                <a:srgbClr val="00B050"/>
              </a:solidFill>
              <a:cs typeface="Arial" charset="0"/>
            </a:endParaRPr>
          </a:p>
        </p:txBody>
      </p:sp>
      <p:sp>
        <p:nvSpPr>
          <p:cNvPr id="145" name="Rectangle 47"/>
          <p:cNvSpPr>
            <a:spLocks noChangeArrowheads="1"/>
          </p:cNvSpPr>
          <p:nvPr/>
        </p:nvSpPr>
        <p:spPr bwMode="auto">
          <a:xfrm>
            <a:off x="894372" y="1884943"/>
            <a:ext cx="2082832" cy="240030"/>
          </a:xfrm>
          <a:prstGeom prst="rect">
            <a:avLst/>
          </a:prstGeom>
          <a:solidFill>
            <a:srgbClr val="E5E3E5"/>
          </a:solidFill>
          <a:ln w="9525" algn="ctr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eaLnBrk="0" hangingPunct="0">
              <a:spcBef>
                <a:spcPct val="50000"/>
              </a:spcBef>
              <a:buClr>
                <a:srgbClr val="004780"/>
              </a:buClr>
              <a:buFont typeface="Wingdings" pitchFamily="2" charset="2"/>
              <a:buNone/>
            </a:pPr>
            <a:r>
              <a:rPr kumimoji="1" lang="fr-FR" sz="1000" b="1" i="0" dirty="0" smtClean="0">
                <a:solidFill>
                  <a:srgbClr val="00B050"/>
                </a:solidFill>
              </a:rPr>
              <a:t>LA POSTE</a:t>
            </a:r>
            <a:endParaRPr kumimoji="1" lang="fr-FR" sz="1000" b="1" i="0" dirty="0">
              <a:solidFill>
                <a:srgbClr val="00B050"/>
              </a:solidFill>
            </a:endParaRPr>
          </a:p>
        </p:txBody>
      </p:sp>
      <p:sp>
        <p:nvSpPr>
          <p:cNvPr id="146" name="Rectangle 48"/>
          <p:cNvSpPr>
            <a:spLocks noChangeArrowheads="1"/>
          </p:cNvSpPr>
          <p:nvPr/>
        </p:nvSpPr>
        <p:spPr bwMode="auto">
          <a:xfrm>
            <a:off x="894372" y="1645815"/>
            <a:ext cx="2082832" cy="24003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eaLnBrk="0" hangingPunct="0">
              <a:spcBef>
                <a:spcPct val="50000"/>
              </a:spcBef>
              <a:buClr>
                <a:srgbClr val="004780"/>
              </a:buClr>
              <a:buFont typeface="Wingdings" pitchFamily="2" charset="2"/>
              <a:buNone/>
            </a:pPr>
            <a:r>
              <a:rPr kumimoji="1" lang="fr-FR" sz="1000" b="1" i="0" dirty="0" smtClean="0">
                <a:solidFill>
                  <a:srgbClr val="00B050"/>
                </a:solidFill>
              </a:rPr>
              <a:t>EDF</a:t>
            </a:r>
            <a:endParaRPr kumimoji="1" lang="fr-FR" sz="1000" b="1" i="0" dirty="0">
              <a:solidFill>
                <a:srgbClr val="00B050"/>
              </a:solidFill>
            </a:endParaRPr>
          </a:p>
        </p:txBody>
      </p:sp>
      <p:sp>
        <p:nvSpPr>
          <p:cNvPr id="147" name="Rectangle 49"/>
          <p:cNvSpPr>
            <a:spLocks noChangeArrowheads="1"/>
          </p:cNvSpPr>
          <p:nvPr/>
        </p:nvSpPr>
        <p:spPr bwMode="auto">
          <a:xfrm>
            <a:off x="894372" y="1432798"/>
            <a:ext cx="2082832" cy="240030"/>
          </a:xfrm>
          <a:prstGeom prst="rect">
            <a:avLst/>
          </a:prstGeom>
          <a:solidFill>
            <a:srgbClr val="E5E3E5"/>
          </a:solidFill>
          <a:ln w="9525" algn="ctr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eaLnBrk="0" hangingPunct="0">
              <a:spcBef>
                <a:spcPct val="50000"/>
              </a:spcBef>
              <a:buClr>
                <a:srgbClr val="004780"/>
              </a:buClr>
              <a:buFont typeface="Wingdings" pitchFamily="2" charset="2"/>
              <a:buNone/>
            </a:pPr>
            <a:r>
              <a:rPr kumimoji="1" lang="fr-FR" sz="1000" b="1" i="0" dirty="0" smtClean="0">
                <a:solidFill>
                  <a:srgbClr val="00B050"/>
                </a:solidFill>
              </a:rPr>
              <a:t>ENGIE</a:t>
            </a:r>
            <a:endParaRPr kumimoji="1" lang="fr-FR" sz="1000" b="1" i="0" dirty="0">
              <a:solidFill>
                <a:srgbClr val="00B050"/>
              </a:solidFill>
            </a:endParaRPr>
          </a:p>
        </p:txBody>
      </p:sp>
      <p:sp>
        <p:nvSpPr>
          <p:cNvPr id="148" name="Rectangle 50"/>
          <p:cNvSpPr>
            <a:spLocks noChangeArrowheads="1"/>
          </p:cNvSpPr>
          <p:nvPr/>
        </p:nvSpPr>
        <p:spPr bwMode="auto">
          <a:xfrm>
            <a:off x="894372" y="3558838"/>
            <a:ext cx="2082832" cy="24003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eaLnBrk="0" hangingPunct="0">
              <a:spcBef>
                <a:spcPct val="50000"/>
              </a:spcBef>
              <a:buClr>
                <a:srgbClr val="004780"/>
              </a:buClr>
              <a:buFont typeface="Wingdings" pitchFamily="2" charset="2"/>
              <a:buNone/>
            </a:pPr>
            <a:r>
              <a:rPr kumimoji="1" lang="fr-FR" sz="1000" b="1" i="0" dirty="0">
                <a:solidFill>
                  <a:srgbClr val="00B050"/>
                </a:solidFill>
              </a:rPr>
              <a:t>AIR LIQUIDE</a:t>
            </a:r>
          </a:p>
        </p:txBody>
      </p:sp>
      <p:sp>
        <p:nvSpPr>
          <p:cNvPr id="149" name="Rectangle 60"/>
          <p:cNvSpPr>
            <a:spLocks noChangeArrowheads="1"/>
          </p:cNvSpPr>
          <p:nvPr/>
        </p:nvSpPr>
        <p:spPr bwMode="auto">
          <a:xfrm>
            <a:off x="2324155" y="1428410"/>
            <a:ext cx="698801" cy="2400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r" eaLnBrk="0" hangingPunct="0">
              <a:spcBef>
                <a:spcPct val="50000"/>
              </a:spcBef>
              <a:buClr>
                <a:srgbClr val="004780"/>
              </a:buClr>
              <a:buFont typeface="Wingdings" pitchFamily="2" charset="2"/>
              <a:buNone/>
            </a:pPr>
            <a:r>
              <a:rPr kumimoji="1" lang="fr-FR" sz="1000" i="0" dirty="0" smtClean="0">
                <a:solidFill>
                  <a:srgbClr val="5F5F5F"/>
                </a:solidFill>
                <a:cs typeface="Arial" charset="0"/>
              </a:rPr>
              <a:t>11%</a:t>
            </a:r>
            <a:endParaRPr kumimoji="1" lang="fr-FR" sz="1000" i="0" dirty="0">
              <a:solidFill>
                <a:srgbClr val="5F5F5F"/>
              </a:solidFill>
              <a:cs typeface="Arial" charset="0"/>
            </a:endParaRPr>
          </a:p>
        </p:txBody>
      </p:sp>
      <p:sp>
        <p:nvSpPr>
          <p:cNvPr id="150" name="Rectangle 60"/>
          <p:cNvSpPr>
            <a:spLocks noChangeArrowheads="1"/>
          </p:cNvSpPr>
          <p:nvPr/>
        </p:nvSpPr>
        <p:spPr bwMode="auto">
          <a:xfrm>
            <a:off x="2324155" y="1634173"/>
            <a:ext cx="698801" cy="2400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r" eaLnBrk="0" hangingPunct="0">
              <a:spcBef>
                <a:spcPct val="50000"/>
              </a:spcBef>
              <a:buClr>
                <a:srgbClr val="004780"/>
              </a:buClr>
              <a:buFont typeface="Wingdings" pitchFamily="2" charset="2"/>
              <a:buNone/>
            </a:pPr>
            <a:r>
              <a:rPr kumimoji="1" lang="fr-FR" sz="1000" i="0" dirty="0" smtClean="0">
                <a:solidFill>
                  <a:srgbClr val="5F5F5F"/>
                </a:solidFill>
                <a:cs typeface="Arial" charset="0"/>
              </a:rPr>
              <a:t>11%</a:t>
            </a:r>
            <a:endParaRPr kumimoji="1" lang="fr-FR" sz="1000" i="0" dirty="0">
              <a:solidFill>
                <a:srgbClr val="5F5F5F"/>
              </a:solidFill>
              <a:cs typeface="Arial" charset="0"/>
            </a:endParaRPr>
          </a:p>
        </p:txBody>
      </p:sp>
      <p:sp>
        <p:nvSpPr>
          <p:cNvPr id="151" name="Rectangle 60"/>
          <p:cNvSpPr>
            <a:spLocks noChangeArrowheads="1"/>
          </p:cNvSpPr>
          <p:nvPr/>
        </p:nvSpPr>
        <p:spPr bwMode="auto">
          <a:xfrm>
            <a:off x="2324155" y="1878153"/>
            <a:ext cx="698801" cy="2400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r" eaLnBrk="0" hangingPunct="0">
              <a:spcBef>
                <a:spcPct val="50000"/>
              </a:spcBef>
              <a:buClr>
                <a:srgbClr val="004780"/>
              </a:buClr>
              <a:buFont typeface="Wingdings" pitchFamily="2" charset="2"/>
              <a:buNone/>
            </a:pPr>
            <a:r>
              <a:rPr kumimoji="1" lang="fr-FR" sz="1000" i="0" dirty="0" smtClean="0">
                <a:solidFill>
                  <a:srgbClr val="5F5F5F"/>
                </a:solidFill>
                <a:cs typeface="Arial" charset="0"/>
              </a:rPr>
              <a:t>8%</a:t>
            </a:r>
            <a:endParaRPr kumimoji="1" lang="fr-FR" sz="1000" i="0" dirty="0">
              <a:solidFill>
                <a:srgbClr val="5F5F5F"/>
              </a:solidFill>
              <a:cs typeface="Arial" charset="0"/>
            </a:endParaRPr>
          </a:p>
        </p:txBody>
      </p:sp>
      <p:sp>
        <p:nvSpPr>
          <p:cNvPr id="152" name="Rectangle 60"/>
          <p:cNvSpPr>
            <a:spLocks noChangeArrowheads="1"/>
          </p:cNvSpPr>
          <p:nvPr/>
        </p:nvSpPr>
        <p:spPr bwMode="auto">
          <a:xfrm>
            <a:off x="2324155" y="2112005"/>
            <a:ext cx="698801" cy="2400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r" eaLnBrk="0" hangingPunct="0">
              <a:spcBef>
                <a:spcPct val="50000"/>
              </a:spcBef>
              <a:buClr>
                <a:srgbClr val="004780"/>
              </a:buClr>
              <a:buFont typeface="Wingdings" pitchFamily="2" charset="2"/>
              <a:buNone/>
            </a:pPr>
            <a:r>
              <a:rPr kumimoji="1" lang="fr-FR" sz="1000" i="0" dirty="0" smtClean="0">
                <a:solidFill>
                  <a:srgbClr val="5F5F5F"/>
                </a:solidFill>
              </a:rPr>
              <a:t>6%</a:t>
            </a:r>
            <a:endParaRPr kumimoji="1" lang="fr-FR" sz="1000" i="0" dirty="0">
              <a:solidFill>
                <a:srgbClr val="5F5F5F"/>
              </a:solidFill>
            </a:endParaRPr>
          </a:p>
        </p:txBody>
      </p:sp>
      <p:sp>
        <p:nvSpPr>
          <p:cNvPr id="153" name="Rectangle 60"/>
          <p:cNvSpPr>
            <a:spLocks noChangeArrowheads="1"/>
          </p:cNvSpPr>
          <p:nvPr/>
        </p:nvSpPr>
        <p:spPr bwMode="auto">
          <a:xfrm>
            <a:off x="2324155" y="3311648"/>
            <a:ext cx="698801" cy="2400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r" eaLnBrk="0" hangingPunct="0">
              <a:spcBef>
                <a:spcPct val="50000"/>
              </a:spcBef>
              <a:buClr>
                <a:srgbClr val="004780"/>
              </a:buClr>
              <a:buFont typeface="Wingdings" pitchFamily="2" charset="2"/>
              <a:buNone/>
            </a:pPr>
            <a:r>
              <a:rPr kumimoji="1" lang="fr-FR" sz="1000" i="0" dirty="0" smtClean="0">
                <a:solidFill>
                  <a:srgbClr val="5F5F5F"/>
                </a:solidFill>
                <a:cs typeface="Arial" charset="0"/>
              </a:rPr>
              <a:t>3%</a:t>
            </a:r>
            <a:endParaRPr kumimoji="1" lang="fr-FR" sz="1000" i="0" dirty="0">
              <a:solidFill>
                <a:srgbClr val="5F5F5F"/>
              </a:solidFill>
              <a:cs typeface="Arial" charset="0"/>
            </a:endParaRPr>
          </a:p>
        </p:txBody>
      </p:sp>
      <p:sp>
        <p:nvSpPr>
          <p:cNvPr id="154" name="Rectangle 153"/>
          <p:cNvSpPr>
            <a:spLocks noChangeArrowheads="1"/>
          </p:cNvSpPr>
          <p:nvPr/>
        </p:nvSpPr>
        <p:spPr bwMode="auto">
          <a:xfrm>
            <a:off x="2324155" y="3555628"/>
            <a:ext cx="698801" cy="2400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r" eaLnBrk="0" hangingPunct="0">
              <a:spcBef>
                <a:spcPct val="50000"/>
              </a:spcBef>
              <a:buClr>
                <a:srgbClr val="004780"/>
              </a:buClr>
              <a:buFont typeface="Wingdings" pitchFamily="2" charset="2"/>
              <a:buNone/>
            </a:pPr>
            <a:r>
              <a:rPr kumimoji="1" lang="fr-FR" sz="1000" i="0" dirty="0" smtClean="0">
                <a:solidFill>
                  <a:srgbClr val="5F5F5F"/>
                </a:solidFill>
                <a:cs typeface="Arial" charset="0"/>
              </a:rPr>
              <a:t>3%</a:t>
            </a:r>
            <a:endParaRPr kumimoji="1" lang="fr-FR" sz="1000" i="0" dirty="0">
              <a:solidFill>
                <a:srgbClr val="5F5F5F"/>
              </a:solidFill>
              <a:cs typeface="Arial" charset="0"/>
            </a:endParaRPr>
          </a:p>
        </p:txBody>
      </p:sp>
      <p:sp>
        <p:nvSpPr>
          <p:cNvPr id="155" name="Rectangle 60"/>
          <p:cNvSpPr>
            <a:spLocks noChangeArrowheads="1"/>
          </p:cNvSpPr>
          <p:nvPr/>
        </p:nvSpPr>
        <p:spPr bwMode="auto">
          <a:xfrm>
            <a:off x="2324155" y="2366113"/>
            <a:ext cx="698801" cy="2400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r" eaLnBrk="0" hangingPunct="0">
              <a:spcBef>
                <a:spcPct val="50000"/>
              </a:spcBef>
              <a:buClr>
                <a:srgbClr val="004780"/>
              </a:buClr>
              <a:buFont typeface="Wingdings" pitchFamily="2" charset="2"/>
              <a:buNone/>
            </a:pPr>
            <a:r>
              <a:rPr kumimoji="1" lang="fr-FR" sz="1000" i="0" dirty="0" smtClean="0">
                <a:solidFill>
                  <a:srgbClr val="5F5F5F"/>
                </a:solidFill>
                <a:cs typeface="Arial" charset="0"/>
              </a:rPr>
              <a:t>6%</a:t>
            </a:r>
            <a:endParaRPr kumimoji="1" lang="fr-FR" sz="1000" i="0" dirty="0">
              <a:solidFill>
                <a:srgbClr val="5F5F5F"/>
              </a:solidFill>
              <a:cs typeface="Arial" charset="0"/>
            </a:endParaRPr>
          </a:p>
        </p:txBody>
      </p:sp>
      <p:sp>
        <p:nvSpPr>
          <p:cNvPr id="156" name="Rectangle 60"/>
          <p:cNvSpPr>
            <a:spLocks noChangeArrowheads="1"/>
          </p:cNvSpPr>
          <p:nvPr/>
        </p:nvSpPr>
        <p:spPr bwMode="auto">
          <a:xfrm>
            <a:off x="2324155" y="2610093"/>
            <a:ext cx="698801" cy="2400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r" eaLnBrk="0" hangingPunct="0">
              <a:spcBef>
                <a:spcPct val="50000"/>
              </a:spcBef>
              <a:buClr>
                <a:srgbClr val="004780"/>
              </a:buClr>
              <a:buFont typeface="Wingdings" pitchFamily="2" charset="2"/>
              <a:buNone/>
            </a:pPr>
            <a:r>
              <a:rPr kumimoji="1" lang="fr-FR" sz="1000" i="0" dirty="0" smtClean="0">
                <a:solidFill>
                  <a:srgbClr val="5F5F5F"/>
                </a:solidFill>
                <a:cs typeface="Arial" charset="0"/>
              </a:rPr>
              <a:t>6%</a:t>
            </a:r>
            <a:endParaRPr kumimoji="1" lang="fr-FR" sz="1000" i="0" dirty="0">
              <a:solidFill>
                <a:srgbClr val="5F5F5F"/>
              </a:solidFill>
              <a:cs typeface="Arial" charset="0"/>
            </a:endParaRPr>
          </a:p>
        </p:txBody>
      </p:sp>
      <p:sp>
        <p:nvSpPr>
          <p:cNvPr id="157" name="Rectangle 60"/>
          <p:cNvSpPr>
            <a:spLocks noChangeArrowheads="1"/>
          </p:cNvSpPr>
          <p:nvPr/>
        </p:nvSpPr>
        <p:spPr bwMode="auto">
          <a:xfrm>
            <a:off x="2324155" y="2843944"/>
            <a:ext cx="698801" cy="2400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r" eaLnBrk="0" hangingPunct="0">
              <a:spcBef>
                <a:spcPct val="50000"/>
              </a:spcBef>
              <a:buClr>
                <a:srgbClr val="004780"/>
              </a:buClr>
              <a:buFont typeface="Wingdings" pitchFamily="2" charset="2"/>
              <a:buNone/>
            </a:pPr>
            <a:r>
              <a:rPr kumimoji="1" lang="fr-FR" sz="1000" i="0" dirty="0" smtClean="0">
                <a:solidFill>
                  <a:srgbClr val="5F5F5F"/>
                </a:solidFill>
              </a:rPr>
              <a:t>4%</a:t>
            </a:r>
            <a:endParaRPr kumimoji="1" lang="fr-FR" sz="1000" i="0" dirty="0">
              <a:solidFill>
                <a:srgbClr val="5F5F5F"/>
              </a:solidFill>
            </a:endParaRPr>
          </a:p>
        </p:txBody>
      </p:sp>
      <p:sp>
        <p:nvSpPr>
          <p:cNvPr id="158" name="Rectangle 157"/>
          <p:cNvSpPr>
            <a:spLocks noChangeArrowheads="1"/>
          </p:cNvSpPr>
          <p:nvPr/>
        </p:nvSpPr>
        <p:spPr bwMode="auto">
          <a:xfrm>
            <a:off x="2324155" y="3077796"/>
            <a:ext cx="698801" cy="2400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r" eaLnBrk="0" hangingPunct="0">
              <a:spcBef>
                <a:spcPct val="50000"/>
              </a:spcBef>
              <a:buClr>
                <a:srgbClr val="004780"/>
              </a:buClr>
              <a:buFont typeface="Wingdings" pitchFamily="2" charset="2"/>
              <a:buNone/>
            </a:pPr>
            <a:r>
              <a:rPr kumimoji="1" lang="fr-FR" sz="1000" i="0" dirty="0" smtClean="0">
                <a:solidFill>
                  <a:srgbClr val="5F5F5F"/>
                </a:solidFill>
                <a:cs typeface="Arial" charset="0"/>
              </a:rPr>
              <a:t>3%</a:t>
            </a:r>
            <a:endParaRPr kumimoji="1" lang="fr-FR" sz="1000" i="0" dirty="0">
              <a:solidFill>
                <a:srgbClr val="5F5F5F"/>
              </a:solidFill>
              <a:cs typeface="Arial" charset="0"/>
            </a:endParaRPr>
          </a:p>
        </p:txBody>
      </p:sp>
      <p:sp>
        <p:nvSpPr>
          <p:cNvPr id="159" name="Rectangle 158"/>
          <p:cNvSpPr/>
          <p:nvPr/>
        </p:nvSpPr>
        <p:spPr>
          <a:xfrm>
            <a:off x="902205" y="3904855"/>
            <a:ext cx="1944001" cy="22572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prstClr val="white"/>
              </a:solidFill>
            </a:endParaRPr>
          </a:p>
        </p:txBody>
      </p:sp>
      <p:sp>
        <p:nvSpPr>
          <p:cNvPr id="160" name="Rectangle 41"/>
          <p:cNvSpPr>
            <a:spLocks noChangeArrowheads="1"/>
          </p:cNvSpPr>
          <p:nvPr/>
        </p:nvSpPr>
        <p:spPr bwMode="auto">
          <a:xfrm>
            <a:off x="884846" y="5795443"/>
            <a:ext cx="2082832" cy="240030"/>
          </a:xfrm>
          <a:prstGeom prst="rect">
            <a:avLst/>
          </a:prstGeom>
          <a:solidFill>
            <a:srgbClr val="E5E3E5"/>
          </a:solidFill>
          <a:ln w="9525" algn="ctr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eaLnBrk="0" hangingPunct="0">
              <a:spcBef>
                <a:spcPct val="50000"/>
              </a:spcBef>
              <a:buClr>
                <a:srgbClr val="004780"/>
              </a:buClr>
              <a:buFont typeface="Wingdings" pitchFamily="2" charset="2"/>
              <a:buNone/>
            </a:pPr>
            <a:r>
              <a:rPr kumimoji="1" lang="fr-FR" sz="1000" b="1" i="0" dirty="0">
                <a:solidFill>
                  <a:schemeClr val="tx2"/>
                </a:solidFill>
              </a:rPr>
              <a:t>POLE EMPLOI</a:t>
            </a:r>
          </a:p>
        </p:txBody>
      </p:sp>
      <p:sp>
        <p:nvSpPr>
          <p:cNvPr id="161" name="Rectangle 42"/>
          <p:cNvSpPr>
            <a:spLocks noChangeArrowheads="1"/>
          </p:cNvSpPr>
          <p:nvPr/>
        </p:nvSpPr>
        <p:spPr bwMode="auto">
          <a:xfrm>
            <a:off x="884846" y="5556315"/>
            <a:ext cx="2082832" cy="24003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eaLnBrk="0" hangingPunct="0">
              <a:spcBef>
                <a:spcPct val="50000"/>
              </a:spcBef>
              <a:buClr>
                <a:srgbClr val="004780"/>
              </a:buClr>
              <a:buFont typeface="Wingdings" pitchFamily="2" charset="2"/>
              <a:buNone/>
            </a:pPr>
            <a:r>
              <a:rPr kumimoji="1" lang="fr-FR" sz="1000" b="1" i="0" dirty="0">
                <a:solidFill>
                  <a:srgbClr val="00B050"/>
                </a:solidFill>
              </a:rPr>
              <a:t>MALAKOFF MEDERIC</a:t>
            </a:r>
          </a:p>
        </p:txBody>
      </p:sp>
      <p:sp>
        <p:nvSpPr>
          <p:cNvPr id="162" name="Rectangle 43"/>
          <p:cNvSpPr>
            <a:spLocks noChangeArrowheads="1"/>
          </p:cNvSpPr>
          <p:nvPr/>
        </p:nvSpPr>
        <p:spPr bwMode="auto">
          <a:xfrm>
            <a:off x="884846" y="5317188"/>
            <a:ext cx="2082832" cy="240030"/>
          </a:xfrm>
          <a:prstGeom prst="rect">
            <a:avLst/>
          </a:prstGeom>
          <a:solidFill>
            <a:srgbClr val="E5E3E5"/>
          </a:solidFill>
          <a:ln w="9525" algn="ctr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eaLnBrk="0" hangingPunct="0">
              <a:spcBef>
                <a:spcPct val="50000"/>
              </a:spcBef>
              <a:buClr>
                <a:srgbClr val="004780"/>
              </a:buClr>
              <a:buFont typeface="Wingdings" pitchFamily="2" charset="2"/>
              <a:buNone/>
            </a:pPr>
            <a:r>
              <a:rPr kumimoji="1" lang="fr-FR" sz="1000" b="1" i="0" dirty="0" smtClean="0">
                <a:solidFill>
                  <a:schemeClr val="tx2"/>
                </a:solidFill>
              </a:rPr>
              <a:t>SAINT GOBAIN</a:t>
            </a:r>
            <a:endParaRPr kumimoji="1" lang="fr-FR" sz="1000" b="1" i="0" dirty="0">
              <a:solidFill>
                <a:schemeClr val="tx2"/>
              </a:solidFill>
            </a:endParaRPr>
          </a:p>
        </p:txBody>
      </p:sp>
      <p:sp>
        <p:nvSpPr>
          <p:cNvPr id="163" name="Rectangle 44"/>
          <p:cNvSpPr>
            <a:spLocks noChangeArrowheads="1"/>
          </p:cNvSpPr>
          <p:nvPr/>
        </p:nvSpPr>
        <p:spPr bwMode="auto">
          <a:xfrm>
            <a:off x="884846" y="5078060"/>
            <a:ext cx="2082832" cy="24003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eaLnBrk="0" hangingPunct="0">
              <a:spcBef>
                <a:spcPct val="50000"/>
              </a:spcBef>
              <a:buClr>
                <a:srgbClr val="004780"/>
              </a:buClr>
            </a:pPr>
            <a:r>
              <a:rPr kumimoji="1" lang="fr-FR" sz="1000" b="1" i="0" dirty="0" smtClean="0">
                <a:solidFill>
                  <a:srgbClr val="00B050"/>
                </a:solidFill>
              </a:rPr>
              <a:t>CAISSE DES DEPOTS</a:t>
            </a:r>
            <a:endParaRPr kumimoji="1" lang="fr-FR" sz="1000" b="1" i="0" dirty="0">
              <a:solidFill>
                <a:srgbClr val="00B050"/>
              </a:solidFill>
            </a:endParaRPr>
          </a:p>
        </p:txBody>
      </p:sp>
      <p:sp>
        <p:nvSpPr>
          <p:cNvPr id="164" name="Rectangle 45"/>
          <p:cNvSpPr>
            <a:spLocks noChangeArrowheads="1"/>
          </p:cNvSpPr>
          <p:nvPr/>
        </p:nvSpPr>
        <p:spPr bwMode="auto">
          <a:xfrm>
            <a:off x="884846" y="4838932"/>
            <a:ext cx="2082832" cy="240030"/>
          </a:xfrm>
          <a:prstGeom prst="rect">
            <a:avLst/>
          </a:prstGeom>
          <a:solidFill>
            <a:srgbClr val="E5E3E5"/>
          </a:solidFill>
          <a:ln w="9525" algn="ctr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eaLnBrk="0" hangingPunct="0">
              <a:spcBef>
                <a:spcPct val="50000"/>
              </a:spcBef>
              <a:buClr>
                <a:srgbClr val="004780"/>
              </a:buClr>
              <a:buFont typeface="Wingdings" pitchFamily="2" charset="2"/>
              <a:buNone/>
            </a:pPr>
            <a:r>
              <a:rPr kumimoji="1" lang="fr-FR" sz="1000" b="1" i="0" dirty="0" smtClean="0">
                <a:solidFill>
                  <a:srgbClr val="00B050"/>
                </a:solidFill>
                <a:cs typeface="Arial" charset="0"/>
              </a:rPr>
              <a:t>BPCE</a:t>
            </a:r>
            <a:endParaRPr kumimoji="1" lang="fr-FR" sz="1000" b="1" i="0" dirty="0">
              <a:solidFill>
                <a:srgbClr val="00B050"/>
              </a:solidFill>
              <a:cs typeface="Arial" charset="0"/>
            </a:endParaRPr>
          </a:p>
        </p:txBody>
      </p:sp>
      <p:sp>
        <p:nvSpPr>
          <p:cNvPr id="165" name="Rectangle 46"/>
          <p:cNvSpPr>
            <a:spLocks noChangeArrowheads="1"/>
          </p:cNvSpPr>
          <p:nvPr/>
        </p:nvSpPr>
        <p:spPr bwMode="auto">
          <a:xfrm>
            <a:off x="884846" y="4599804"/>
            <a:ext cx="2082832" cy="24003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eaLnBrk="0" hangingPunct="0">
              <a:spcBef>
                <a:spcPct val="50000"/>
              </a:spcBef>
              <a:buClr>
                <a:srgbClr val="004780"/>
              </a:buClr>
              <a:buFont typeface="Wingdings" pitchFamily="2" charset="2"/>
              <a:buNone/>
            </a:pPr>
            <a:r>
              <a:rPr kumimoji="1" lang="fr-FR" sz="1000" b="1" i="0" dirty="0" smtClean="0">
                <a:solidFill>
                  <a:srgbClr val="00B050"/>
                </a:solidFill>
                <a:cs typeface="Arial" charset="0"/>
              </a:rPr>
              <a:t>AXA</a:t>
            </a:r>
            <a:endParaRPr kumimoji="1" lang="fr-FR" sz="1000" b="1" i="0" dirty="0">
              <a:solidFill>
                <a:srgbClr val="00B050"/>
              </a:solidFill>
              <a:cs typeface="Arial" charset="0"/>
            </a:endParaRPr>
          </a:p>
        </p:txBody>
      </p:sp>
      <p:sp>
        <p:nvSpPr>
          <p:cNvPr id="166" name="Rectangle 47"/>
          <p:cNvSpPr>
            <a:spLocks noChangeArrowheads="1"/>
          </p:cNvSpPr>
          <p:nvPr/>
        </p:nvSpPr>
        <p:spPr bwMode="auto">
          <a:xfrm>
            <a:off x="884846" y="4360676"/>
            <a:ext cx="2082832" cy="240030"/>
          </a:xfrm>
          <a:prstGeom prst="rect">
            <a:avLst/>
          </a:prstGeom>
          <a:solidFill>
            <a:srgbClr val="E5E3E5"/>
          </a:solidFill>
          <a:ln w="9525" algn="ctr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eaLnBrk="0" hangingPunct="0">
              <a:spcBef>
                <a:spcPct val="50000"/>
              </a:spcBef>
              <a:buClr>
                <a:srgbClr val="004780"/>
              </a:buClr>
              <a:buFont typeface="Wingdings" pitchFamily="2" charset="2"/>
              <a:buNone/>
            </a:pPr>
            <a:r>
              <a:rPr kumimoji="1" lang="fr-FR" sz="1000" b="1" i="0" dirty="0" smtClean="0">
                <a:solidFill>
                  <a:schemeClr val="tx2"/>
                </a:solidFill>
              </a:rPr>
              <a:t>ALLIANZ</a:t>
            </a:r>
            <a:endParaRPr kumimoji="1" lang="fr-FR" sz="1000" b="1" i="0" dirty="0">
              <a:solidFill>
                <a:schemeClr val="tx2"/>
              </a:solidFill>
            </a:endParaRPr>
          </a:p>
        </p:txBody>
      </p:sp>
      <p:sp>
        <p:nvSpPr>
          <p:cNvPr id="167" name="Rectangle 48"/>
          <p:cNvSpPr>
            <a:spLocks noChangeArrowheads="1"/>
          </p:cNvSpPr>
          <p:nvPr/>
        </p:nvSpPr>
        <p:spPr bwMode="auto">
          <a:xfrm>
            <a:off x="884846" y="4121548"/>
            <a:ext cx="2082832" cy="24003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eaLnBrk="0" hangingPunct="0">
              <a:spcBef>
                <a:spcPct val="50000"/>
              </a:spcBef>
              <a:buClr>
                <a:srgbClr val="004780"/>
              </a:buClr>
              <a:buFont typeface="Wingdings" pitchFamily="2" charset="2"/>
              <a:buNone/>
            </a:pPr>
            <a:r>
              <a:rPr kumimoji="1" lang="fr-FR" sz="1000" b="1" i="0" dirty="0" smtClean="0">
                <a:solidFill>
                  <a:srgbClr val="00B050"/>
                </a:solidFill>
              </a:rPr>
              <a:t>CARREFOUR</a:t>
            </a:r>
            <a:endParaRPr kumimoji="1" lang="fr-FR" sz="1000" b="1" i="0" dirty="0">
              <a:solidFill>
                <a:srgbClr val="00B050"/>
              </a:solidFill>
            </a:endParaRPr>
          </a:p>
        </p:txBody>
      </p:sp>
      <p:sp>
        <p:nvSpPr>
          <p:cNvPr id="168" name="Rectangle 49"/>
          <p:cNvSpPr>
            <a:spLocks noChangeArrowheads="1"/>
          </p:cNvSpPr>
          <p:nvPr/>
        </p:nvSpPr>
        <p:spPr bwMode="auto">
          <a:xfrm>
            <a:off x="884846" y="3908531"/>
            <a:ext cx="2082832" cy="240030"/>
          </a:xfrm>
          <a:prstGeom prst="rect">
            <a:avLst/>
          </a:prstGeom>
          <a:solidFill>
            <a:srgbClr val="E5E3E5"/>
          </a:solidFill>
          <a:ln w="9525" algn="ctr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eaLnBrk="0" hangingPunct="0">
              <a:spcBef>
                <a:spcPct val="50000"/>
              </a:spcBef>
              <a:buClr>
                <a:srgbClr val="004780"/>
              </a:buClr>
              <a:buFont typeface="Wingdings" pitchFamily="2" charset="2"/>
              <a:buNone/>
            </a:pPr>
            <a:r>
              <a:rPr kumimoji="1" lang="fr-FR" sz="1000" b="1" i="0" dirty="0" smtClean="0">
                <a:solidFill>
                  <a:srgbClr val="00B050"/>
                </a:solidFill>
              </a:rPr>
              <a:t>SOCIETE GENERALE</a:t>
            </a:r>
            <a:endParaRPr kumimoji="1" lang="fr-FR" sz="1000" b="1" i="0" dirty="0">
              <a:solidFill>
                <a:srgbClr val="00B050"/>
              </a:solidFill>
            </a:endParaRPr>
          </a:p>
        </p:txBody>
      </p:sp>
      <p:sp>
        <p:nvSpPr>
          <p:cNvPr id="169" name="Rectangle 50"/>
          <p:cNvSpPr>
            <a:spLocks noChangeArrowheads="1"/>
          </p:cNvSpPr>
          <p:nvPr/>
        </p:nvSpPr>
        <p:spPr bwMode="auto">
          <a:xfrm>
            <a:off x="884846" y="6034571"/>
            <a:ext cx="2082832" cy="24003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eaLnBrk="0" hangingPunct="0">
              <a:spcBef>
                <a:spcPct val="50000"/>
              </a:spcBef>
              <a:buClr>
                <a:srgbClr val="004780"/>
              </a:buClr>
              <a:buFont typeface="Wingdings" pitchFamily="2" charset="2"/>
              <a:buNone/>
            </a:pPr>
            <a:r>
              <a:rPr kumimoji="1" lang="fr-FR" sz="1000" b="1" i="0" dirty="0" smtClean="0">
                <a:solidFill>
                  <a:srgbClr val="00B050"/>
                </a:solidFill>
              </a:rPr>
              <a:t>LAFARGE</a:t>
            </a:r>
            <a:endParaRPr kumimoji="1" lang="fr-FR" sz="1000" b="1" i="0" dirty="0">
              <a:solidFill>
                <a:srgbClr val="00B050"/>
              </a:solidFill>
            </a:endParaRPr>
          </a:p>
        </p:txBody>
      </p:sp>
      <p:sp>
        <p:nvSpPr>
          <p:cNvPr id="170" name="Rectangle 60"/>
          <p:cNvSpPr>
            <a:spLocks noChangeArrowheads="1"/>
          </p:cNvSpPr>
          <p:nvPr/>
        </p:nvSpPr>
        <p:spPr bwMode="auto">
          <a:xfrm>
            <a:off x="2314629" y="3904143"/>
            <a:ext cx="698801" cy="2400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r" eaLnBrk="0" hangingPunct="0">
              <a:spcBef>
                <a:spcPct val="50000"/>
              </a:spcBef>
              <a:buClr>
                <a:srgbClr val="004780"/>
              </a:buClr>
              <a:buFont typeface="Wingdings" pitchFamily="2" charset="2"/>
              <a:buNone/>
            </a:pPr>
            <a:r>
              <a:rPr kumimoji="1" lang="fr-FR" sz="1000" i="0" dirty="0">
                <a:solidFill>
                  <a:srgbClr val="5F5F5F"/>
                </a:solidFill>
                <a:cs typeface="Arial" charset="0"/>
              </a:rPr>
              <a:t>2</a:t>
            </a:r>
            <a:r>
              <a:rPr kumimoji="1" lang="fr-FR" sz="1000" i="0" dirty="0" smtClean="0">
                <a:solidFill>
                  <a:srgbClr val="5F5F5F"/>
                </a:solidFill>
                <a:cs typeface="Arial" charset="0"/>
              </a:rPr>
              <a:t>%</a:t>
            </a:r>
            <a:endParaRPr kumimoji="1" lang="fr-FR" sz="1000" i="0" dirty="0">
              <a:solidFill>
                <a:srgbClr val="5F5F5F"/>
              </a:solidFill>
              <a:cs typeface="Arial" charset="0"/>
            </a:endParaRPr>
          </a:p>
        </p:txBody>
      </p:sp>
      <p:sp>
        <p:nvSpPr>
          <p:cNvPr id="171" name="Rectangle 60"/>
          <p:cNvSpPr>
            <a:spLocks noChangeArrowheads="1"/>
          </p:cNvSpPr>
          <p:nvPr/>
        </p:nvSpPr>
        <p:spPr bwMode="auto">
          <a:xfrm>
            <a:off x="2314629" y="4109906"/>
            <a:ext cx="698801" cy="2400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r" eaLnBrk="0" hangingPunct="0">
              <a:spcBef>
                <a:spcPct val="50000"/>
              </a:spcBef>
              <a:buClr>
                <a:srgbClr val="004780"/>
              </a:buClr>
              <a:buFont typeface="Wingdings" pitchFamily="2" charset="2"/>
              <a:buNone/>
            </a:pPr>
            <a:r>
              <a:rPr kumimoji="1" lang="fr-FR" sz="1000" i="0" dirty="0">
                <a:solidFill>
                  <a:srgbClr val="5F5F5F"/>
                </a:solidFill>
                <a:cs typeface="Arial" charset="0"/>
              </a:rPr>
              <a:t>2</a:t>
            </a:r>
            <a:r>
              <a:rPr kumimoji="1" lang="fr-FR" sz="1000" i="0" dirty="0" smtClean="0">
                <a:solidFill>
                  <a:srgbClr val="5F5F5F"/>
                </a:solidFill>
                <a:cs typeface="Arial" charset="0"/>
              </a:rPr>
              <a:t>%</a:t>
            </a:r>
            <a:endParaRPr kumimoji="1" lang="fr-FR" sz="1000" i="0" dirty="0">
              <a:solidFill>
                <a:srgbClr val="5F5F5F"/>
              </a:solidFill>
              <a:cs typeface="Arial" charset="0"/>
            </a:endParaRPr>
          </a:p>
        </p:txBody>
      </p:sp>
      <p:sp>
        <p:nvSpPr>
          <p:cNvPr id="172" name="Rectangle 60"/>
          <p:cNvSpPr>
            <a:spLocks noChangeArrowheads="1"/>
          </p:cNvSpPr>
          <p:nvPr/>
        </p:nvSpPr>
        <p:spPr bwMode="auto">
          <a:xfrm>
            <a:off x="2314629" y="4353886"/>
            <a:ext cx="698801" cy="2400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r" eaLnBrk="0" hangingPunct="0">
              <a:spcBef>
                <a:spcPct val="50000"/>
              </a:spcBef>
              <a:buClr>
                <a:srgbClr val="004780"/>
              </a:buClr>
              <a:buFont typeface="Wingdings" pitchFamily="2" charset="2"/>
              <a:buNone/>
            </a:pPr>
            <a:r>
              <a:rPr kumimoji="1" lang="fr-FR" sz="1000" i="0" dirty="0">
                <a:solidFill>
                  <a:srgbClr val="5F5F5F"/>
                </a:solidFill>
                <a:cs typeface="Arial" charset="0"/>
              </a:rPr>
              <a:t>2</a:t>
            </a:r>
            <a:r>
              <a:rPr kumimoji="1" lang="fr-FR" sz="1000" i="0" dirty="0" smtClean="0">
                <a:solidFill>
                  <a:srgbClr val="5F5F5F"/>
                </a:solidFill>
                <a:cs typeface="Arial" charset="0"/>
              </a:rPr>
              <a:t>%</a:t>
            </a:r>
            <a:endParaRPr kumimoji="1" lang="fr-FR" sz="1000" i="0" dirty="0">
              <a:solidFill>
                <a:srgbClr val="5F5F5F"/>
              </a:solidFill>
              <a:cs typeface="Arial" charset="0"/>
            </a:endParaRPr>
          </a:p>
        </p:txBody>
      </p:sp>
      <p:sp>
        <p:nvSpPr>
          <p:cNvPr id="173" name="Rectangle 60"/>
          <p:cNvSpPr>
            <a:spLocks noChangeArrowheads="1"/>
          </p:cNvSpPr>
          <p:nvPr/>
        </p:nvSpPr>
        <p:spPr bwMode="auto">
          <a:xfrm>
            <a:off x="2314629" y="4587738"/>
            <a:ext cx="698801" cy="2400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r" eaLnBrk="0" hangingPunct="0">
              <a:spcBef>
                <a:spcPct val="50000"/>
              </a:spcBef>
              <a:buClr>
                <a:srgbClr val="004780"/>
              </a:buClr>
              <a:buFont typeface="Wingdings" pitchFamily="2" charset="2"/>
              <a:buNone/>
            </a:pPr>
            <a:r>
              <a:rPr kumimoji="1" lang="fr-FR" sz="1000" i="0" dirty="0" smtClean="0">
                <a:solidFill>
                  <a:srgbClr val="5F5F5F"/>
                </a:solidFill>
              </a:rPr>
              <a:t>2%</a:t>
            </a:r>
            <a:endParaRPr kumimoji="1" lang="fr-FR" sz="1000" i="0" dirty="0">
              <a:solidFill>
                <a:srgbClr val="5F5F5F"/>
              </a:solidFill>
            </a:endParaRPr>
          </a:p>
        </p:txBody>
      </p:sp>
      <p:sp>
        <p:nvSpPr>
          <p:cNvPr id="174" name="Rectangle 60"/>
          <p:cNvSpPr>
            <a:spLocks noChangeArrowheads="1"/>
          </p:cNvSpPr>
          <p:nvPr/>
        </p:nvSpPr>
        <p:spPr bwMode="auto">
          <a:xfrm>
            <a:off x="2314629" y="5787381"/>
            <a:ext cx="698801" cy="2400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r" eaLnBrk="0" hangingPunct="0">
              <a:spcBef>
                <a:spcPct val="50000"/>
              </a:spcBef>
              <a:buClr>
                <a:srgbClr val="004780"/>
              </a:buClr>
              <a:buFont typeface="Wingdings" pitchFamily="2" charset="2"/>
              <a:buNone/>
            </a:pPr>
            <a:r>
              <a:rPr kumimoji="1" lang="fr-FR" sz="1000" i="0" dirty="0" smtClean="0">
                <a:solidFill>
                  <a:srgbClr val="5F5F5F"/>
                </a:solidFill>
                <a:cs typeface="Arial" charset="0"/>
              </a:rPr>
              <a:t>1%</a:t>
            </a:r>
            <a:endParaRPr kumimoji="1" lang="fr-FR" sz="1000" i="0" dirty="0">
              <a:solidFill>
                <a:srgbClr val="5F5F5F"/>
              </a:solidFill>
              <a:cs typeface="Arial" charset="0"/>
            </a:endParaRPr>
          </a:p>
        </p:txBody>
      </p:sp>
      <p:sp>
        <p:nvSpPr>
          <p:cNvPr id="175" name="Rectangle 174"/>
          <p:cNvSpPr>
            <a:spLocks noChangeArrowheads="1"/>
          </p:cNvSpPr>
          <p:nvPr/>
        </p:nvSpPr>
        <p:spPr bwMode="auto">
          <a:xfrm>
            <a:off x="2314629" y="6031361"/>
            <a:ext cx="698801" cy="2400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r" eaLnBrk="0" hangingPunct="0">
              <a:spcBef>
                <a:spcPct val="50000"/>
              </a:spcBef>
              <a:buClr>
                <a:srgbClr val="004780"/>
              </a:buClr>
              <a:buFont typeface="Wingdings" pitchFamily="2" charset="2"/>
              <a:buNone/>
            </a:pPr>
            <a:r>
              <a:rPr kumimoji="1" lang="fr-FR" sz="1000" i="0" dirty="0" smtClean="0">
                <a:solidFill>
                  <a:srgbClr val="5F5F5F"/>
                </a:solidFill>
                <a:cs typeface="Arial" charset="0"/>
              </a:rPr>
              <a:t>1%</a:t>
            </a:r>
            <a:endParaRPr kumimoji="1" lang="fr-FR" sz="1000" i="0" dirty="0">
              <a:solidFill>
                <a:srgbClr val="5F5F5F"/>
              </a:solidFill>
              <a:cs typeface="Arial" charset="0"/>
            </a:endParaRPr>
          </a:p>
        </p:txBody>
      </p:sp>
      <p:sp>
        <p:nvSpPr>
          <p:cNvPr id="176" name="Rectangle 60"/>
          <p:cNvSpPr>
            <a:spLocks noChangeArrowheads="1"/>
          </p:cNvSpPr>
          <p:nvPr/>
        </p:nvSpPr>
        <p:spPr bwMode="auto">
          <a:xfrm>
            <a:off x="2314629" y="4841846"/>
            <a:ext cx="698801" cy="2400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r" eaLnBrk="0" hangingPunct="0">
              <a:spcBef>
                <a:spcPct val="50000"/>
              </a:spcBef>
              <a:buClr>
                <a:srgbClr val="004780"/>
              </a:buClr>
              <a:buFont typeface="Wingdings" pitchFamily="2" charset="2"/>
              <a:buNone/>
            </a:pPr>
            <a:r>
              <a:rPr kumimoji="1" lang="fr-FR" sz="1000" i="0" dirty="0" smtClean="0">
                <a:solidFill>
                  <a:srgbClr val="5F5F5F"/>
                </a:solidFill>
                <a:cs typeface="Arial" charset="0"/>
              </a:rPr>
              <a:t>2%</a:t>
            </a:r>
            <a:endParaRPr kumimoji="1" lang="fr-FR" sz="1000" i="0" dirty="0">
              <a:solidFill>
                <a:srgbClr val="5F5F5F"/>
              </a:solidFill>
              <a:cs typeface="Arial" charset="0"/>
            </a:endParaRPr>
          </a:p>
        </p:txBody>
      </p:sp>
      <p:sp>
        <p:nvSpPr>
          <p:cNvPr id="177" name="Rectangle 60"/>
          <p:cNvSpPr>
            <a:spLocks noChangeArrowheads="1"/>
          </p:cNvSpPr>
          <p:nvPr/>
        </p:nvSpPr>
        <p:spPr bwMode="auto">
          <a:xfrm>
            <a:off x="2314629" y="5085826"/>
            <a:ext cx="698801" cy="2400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r" eaLnBrk="0" hangingPunct="0">
              <a:spcBef>
                <a:spcPct val="50000"/>
              </a:spcBef>
              <a:buClr>
                <a:srgbClr val="004780"/>
              </a:buClr>
              <a:buFont typeface="Wingdings" pitchFamily="2" charset="2"/>
              <a:buNone/>
            </a:pPr>
            <a:r>
              <a:rPr kumimoji="1" lang="fr-FR" sz="1000" i="0" dirty="0" smtClean="0">
                <a:solidFill>
                  <a:srgbClr val="5F5F5F"/>
                </a:solidFill>
                <a:cs typeface="Arial" charset="0"/>
              </a:rPr>
              <a:t>1%</a:t>
            </a:r>
            <a:endParaRPr kumimoji="1" lang="fr-FR" sz="1000" i="0" dirty="0">
              <a:solidFill>
                <a:srgbClr val="5F5F5F"/>
              </a:solidFill>
              <a:cs typeface="Arial" charset="0"/>
            </a:endParaRPr>
          </a:p>
        </p:txBody>
      </p:sp>
      <p:sp>
        <p:nvSpPr>
          <p:cNvPr id="178" name="Rectangle 60"/>
          <p:cNvSpPr>
            <a:spLocks noChangeArrowheads="1"/>
          </p:cNvSpPr>
          <p:nvPr/>
        </p:nvSpPr>
        <p:spPr bwMode="auto">
          <a:xfrm>
            <a:off x="2314629" y="5319677"/>
            <a:ext cx="698801" cy="2400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r" eaLnBrk="0" hangingPunct="0">
              <a:spcBef>
                <a:spcPct val="50000"/>
              </a:spcBef>
              <a:buClr>
                <a:srgbClr val="004780"/>
              </a:buClr>
              <a:buFont typeface="Wingdings" pitchFamily="2" charset="2"/>
              <a:buNone/>
            </a:pPr>
            <a:r>
              <a:rPr kumimoji="1" lang="fr-FR" sz="1000" i="0" dirty="0" smtClean="0">
                <a:solidFill>
                  <a:srgbClr val="5F5F5F"/>
                </a:solidFill>
              </a:rPr>
              <a:t> 1%</a:t>
            </a:r>
            <a:endParaRPr kumimoji="1" lang="fr-FR" sz="1000" i="0" dirty="0">
              <a:solidFill>
                <a:srgbClr val="5F5F5F"/>
              </a:solidFill>
            </a:endParaRPr>
          </a:p>
        </p:txBody>
      </p:sp>
      <p:sp>
        <p:nvSpPr>
          <p:cNvPr id="179" name="Rectangle 60"/>
          <p:cNvSpPr>
            <a:spLocks noChangeArrowheads="1"/>
          </p:cNvSpPr>
          <p:nvPr/>
        </p:nvSpPr>
        <p:spPr bwMode="auto">
          <a:xfrm>
            <a:off x="2314629" y="5553529"/>
            <a:ext cx="698801" cy="2400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r" eaLnBrk="0" hangingPunct="0">
              <a:spcBef>
                <a:spcPct val="50000"/>
              </a:spcBef>
              <a:buClr>
                <a:srgbClr val="004780"/>
              </a:buClr>
              <a:buFont typeface="Wingdings" pitchFamily="2" charset="2"/>
              <a:buNone/>
            </a:pPr>
            <a:r>
              <a:rPr kumimoji="1" lang="fr-FR" sz="1000" i="0" dirty="0" smtClean="0">
                <a:solidFill>
                  <a:srgbClr val="5F5F5F"/>
                </a:solidFill>
                <a:cs typeface="Arial" charset="0"/>
              </a:rPr>
              <a:t>1%</a:t>
            </a:r>
            <a:endParaRPr kumimoji="1" lang="fr-FR" sz="1000" i="0" dirty="0">
              <a:solidFill>
                <a:srgbClr val="5F5F5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65721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5153430" y="1594917"/>
            <a:ext cx="4500935" cy="20314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5153430" y="2825609"/>
            <a:ext cx="4274977" cy="61825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0000" tIns="36000" rIns="90000" bIns="46800" anchor="ctr"/>
          <a:lstStyle/>
          <a:p>
            <a:pPr algn="r">
              <a:spcBef>
                <a:spcPts val="200"/>
              </a:spcBef>
            </a:pPr>
            <a:r>
              <a:rPr lang="en-GB" b="1" dirty="0">
                <a:solidFill>
                  <a:schemeClr val="bg2"/>
                </a:solidFill>
                <a:latin typeface="Arial"/>
              </a:rPr>
              <a:t>Risk-management and </a:t>
            </a:r>
            <a:r>
              <a:rPr lang="en-GB" b="1" dirty="0" smtClean="0">
                <a:solidFill>
                  <a:schemeClr val="bg2"/>
                </a:solidFill>
                <a:latin typeface="Arial"/>
              </a:rPr>
              <a:t>cyber-security </a:t>
            </a:r>
            <a:r>
              <a:rPr lang="en-GB" b="1" dirty="0">
                <a:solidFill>
                  <a:schemeClr val="bg2"/>
                </a:solidFill>
                <a:latin typeface="Arial"/>
              </a:rPr>
              <a:t>consulting</a:t>
            </a:r>
            <a:r>
              <a:rPr dirty="0"/>
              <a:t/>
            </a:r>
            <a:br>
              <a:rPr dirty="0"/>
            </a:br>
            <a:r>
              <a:rPr lang="en-GB" dirty="0" smtClean="0">
                <a:solidFill>
                  <a:srgbClr val="5F5F5F"/>
                </a:solidFill>
                <a:latin typeface="Arial"/>
              </a:rPr>
              <a:t> 31 March 2015 revenues: €4.3m</a:t>
            </a:r>
            <a:endParaRPr lang="en-GB" sz="1200" dirty="0">
              <a:solidFill>
                <a:srgbClr val="5F5F5F"/>
              </a:solidFill>
              <a:latin typeface="Arial"/>
              <a:cs typeface="Calibri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76448" y="1603069"/>
            <a:ext cx="4489557" cy="20314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23108" y="4887979"/>
            <a:ext cx="4322508" cy="108641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 anchorCtr="0"/>
          <a:lstStyle/>
          <a:p>
            <a:pPr marL="809625" indent="-285750">
              <a:buClr>
                <a:srgbClr val="00477F"/>
              </a:buClr>
              <a:buFont typeface="Wingdings" pitchFamily="2" charset="2"/>
              <a:buChar char="§"/>
            </a:pPr>
            <a:r>
              <a:rPr lang="en-GB" sz="1250" dirty="0" smtClean="0">
                <a:solidFill>
                  <a:srgbClr val="5F5F5F"/>
                </a:solidFill>
              </a:rPr>
              <a:t>100%-capital acquisition</a:t>
            </a:r>
          </a:p>
          <a:p>
            <a:pPr marL="809625" indent="-285750">
              <a:buClr>
                <a:srgbClr val="00477F"/>
              </a:buClr>
              <a:buFont typeface="Wingdings" pitchFamily="2" charset="2"/>
              <a:buChar char="§"/>
            </a:pPr>
            <a:r>
              <a:rPr lang="en-GB" sz="1250" dirty="0" smtClean="0">
                <a:solidFill>
                  <a:srgbClr val="5F5F5F"/>
                </a:solidFill>
              </a:rPr>
              <a:t>financed exclusively in cash</a:t>
            </a:r>
          </a:p>
          <a:p>
            <a:pPr marL="809625" indent="-285750">
              <a:buClr>
                <a:srgbClr val="00477F"/>
              </a:buClr>
              <a:buFont typeface="Wingdings" pitchFamily="2" charset="2"/>
              <a:buChar char="§"/>
            </a:pPr>
            <a:r>
              <a:rPr lang="en-GB" sz="1250" dirty="0" smtClean="0">
                <a:solidFill>
                  <a:srgbClr val="5F5F5F"/>
                </a:solidFill>
              </a:rPr>
              <a:t>consolidated since 1 November 2014</a:t>
            </a:r>
          </a:p>
          <a:p>
            <a:pPr marL="809625" indent="-285750">
              <a:buClr>
                <a:srgbClr val="00477F"/>
              </a:buClr>
              <a:buFont typeface="Wingdings" pitchFamily="2" charset="2"/>
              <a:buChar char="§"/>
            </a:pPr>
            <a:endParaRPr lang="en-GB" sz="1400" dirty="0">
              <a:solidFill>
                <a:srgbClr val="5F5F5F"/>
              </a:solidFill>
            </a:endParaRPr>
          </a:p>
          <a:p>
            <a:pPr marL="1266825" lvl="1" indent="-285750">
              <a:buFont typeface="Wingdings" pitchFamily="2" charset="2"/>
              <a:buChar char="§"/>
            </a:pPr>
            <a:endParaRPr lang="en-GB" sz="1400" i="1" dirty="0">
              <a:solidFill>
                <a:srgbClr val="5F5F5F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Audisoft-Oxea</a:t>
            </a:r>
            <a:r>
              <a:rPr lang="en-GB" dirty="0" smtClean="0"/>
              <a:t> &amp; Hapsis: two acquisitions in France…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138225" y="2906910"/>
            <a:ext cx="4596461" cy="4306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0000" tIns="36000" rIns="90000" bIns="46800" anchor="ctr"/>
          <a:lstStyle/>
          <a:p>
            <a:pPr algn="r">
              <a:spcBef>
                <a:spcPts val="200"/>
              </a:spcBef>
            </a:pPr>
            <a:r>
              <a:rPr lang="en-GB" b="1" dirty="0">
                <a:solidFill>
                  <a:schemeClr val="bg2"/>
                </a:solidFill>
                <a:latin typeface="Arial"/>
              </a:rPr>
              <a:t>Management </a:t>
            </a:r>
            <a:r>
              <a:rPr lang="en-GB" b="1" dirty="0" err="1" smtClean="0">
                <a:solidFill>
                  <a:schemeClr val="bg2"/>
                </a:solidFill>
                <a:latin typeface="Arial"/>
              </a:rPr>
              <a:t>consulting</a:t>
            </a:r>
            <a:r>
              <a:rPr lang="en-GB" dirty="0" err="1" smtClean="0"/>
              <a:t>,</a:t>
            </a:r>
            <a:r>
              <a:rPr lang="en-GB" b="1" dirty="0" err="1" smtClean="0">
                <a:solidFill>
                  <a:schemeClr val="bg2"/>
                </a:solidFill>
                <a:latin typeface="Arial"/>
              </a:rPr>
              <a:t>firm</a:t>
            </a:r>
            <a:r>
              <a:rPr lang="en-GB" b="1" dirty="0" smtClean="0">
                <a:solidFill>
                  <a:schemeClr val="bg2"/>
                </a:solidFill>
                <a:latin typeface="Arial"/>
              </a:rPr>
              <a:t> specialised </a:t>
            </a:r>
            <a:r>
              <a:rPr lang="en-GB" b="1" dirty="0">
                <a:solidFill>
                  <a:schemeClr val="bg2"/>
                </a:solidFill>
                <a:latin typeface="Arial"/>
              </a:rPr>
              <a:t>in </a:t>
            </a:r>
            <a:r>
              <a:rPr lang="en-GB" b="1" dirty="0" smtClean="0">
                <a:solidFill>
                  <a:schemeClr val="bg2"/>
                </a:solidFill>
                <a:latin typeface="Arial"/>
              </a:rPr>
              <a:t>banking sector </a:t>
            </a:r>
            <a:r>
              <a:rPr dirty="0"/>
              <a:t/>
            </a:r>
            <a:br>
              <a:rPr dirty="0"/>
            </a:br>
            <a:r>
              <a:rPr lang="en-GB" dirty="0" smtClean="0">
                <a:solidFill>
                  <a:srgbClr val="5F5F5F"/>
                </a:solidFill>
                <a:latin typeface="Arial"/>
              </a:rPr>
              <a:t> 31 March 2015 revenues: </a:t>
            </a:r>
            <a:r>
              <a:rPr lang="en-GB" sz="1200" dirty="0" smtClean="0">
                <a:solidFill>
                  <a:srgbClr val="5F5F5F"/>
                </a:solidFill>
                <a:latin typeface="Arial"/>
              </a:rPr>
              <a:t>€4.5m</a:t>
            </a:r>
            <a:endParaRPr lang="en-GB" sz="1200" dirty="0">
              <a:solidFill>
                <a:srgbClr val="5F5F5F"/>
              </a:solidFill>
              <a:latin typeface="Arial"/>
              <a:cs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33644" y="4887987"/>
            <a:ext cx="4953000" cy="695951"/>
          </a:xfrm>
          <a:prstGeom prst="rect">
            <a:avLst/>
          </a:prstGeom>
        </p:spPr>
        <p:txBody>
          <a:bodyPr tIns="72000">
            <a:spAutoFit/>
          </a:bodyPr>
          <a:lstStyle/>
          <a:p>
            <a:pPr marL="809625" indent="-285750">
              <a:buClr>
                <a:srgbClr val="00477F"/>
              </a:buClr>
              <a:buFont typeface="Wingdings" pitchFamily="2" charset="2"/>
              <a:buChar char="§"/>
            </a:pPr>
            <a:r>
              <a:rPr lang="en-GB" sz="1250" dirty="0" smtClean="0">
                <a:solidFill>
                  <a:srgbClr val="5F5F5F"/>
                </a:solidFill>
              </a:rPr>
              <a:t>business assets acquisition</a:t>
            </a:r>
            <a:endParaRPr lang="en-GB" sz="1250" dirty="0" smtClean="0">
              <a:solidFill>
                <a:srgbClr val="5F5F5F"/>
              </a:solidFill>
            </a:endParaRPr>
          </a:p>
          <a:p>
            <a:pPr marL="809625" indent="-285750">
              <a:buClr>
                <a:srgbClr val="00477F"/>
              </a:buClr>
              <a:buFont typeface="Wingdings" pitchFamily="2" charset="2"/>
              <a:buChar char="§"/>
            </a:pPr>
            <a:r>
              <a:rPr lang="en-GB" sz="1250" dirty="0" smtClean="0">
                <a:solidFill>
                  <a:srgbClr val="5F5F5F"/>
                </a:solidFill>
              </a:rPr>
              <a:t>financed exclusively in cash</a:t>
            </a:r>
          </a:p>
          <a:p>
            <a:pPr marL="809625" indent="-285750">
              <a:buClr>
                <a:srgbClr val="00477F"/>
              </a:buClr>
              <a:buFont typeface="Wingdings" pitchFamily="2" charset="2"/>
              <a:buChar char="§"/>
            </a:pPr>
            <a:r>
              <a:rPr lang="en-GB" sz="1250" dirty="0" smtClean="0">
                <a:solidFill>
                  <a:srgbClr val="5F5F5F"/>
                </a:solidFill>
              </a:rPr>
              <a:t>consolidated since </a:t>
            </a:r>
            <a:r>
              <a:rPr lang="en-GB" sz="1250" dirty="0">
                <a:solidFill>
                  <a:srgbClr val="5F5F5F"/>
                </a:solidFill>
              </a:rPr>
              <a:t>1 April 2015</a:t>
            </a:r>
          </a:p>
        </p:txBody>
      </p:sp>
      <p:sp>
        <p:nvSpPr>
          <p:cNvPr id="8" name="Triangle isocèle 7"/>
          <p:cNvSpPr/>
          <p:nvPr/>
        </p:nvSpPr>
        <p:spPr>
          <a:xfrm rot="10800000">
            <a:off x="2424136" y="3743138"/>
            <a:ext cx="468000" cy="252000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/>
          <p:cNvSpPr txBox="1"/>
          <p:nvPr/>
        </p:nvSpPr>
        <p:spPr>
          <a:xfrm>
            <a:off x="3509050" y="4233932"/>
            <a:ext cx="2673141" cy="338554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prstClr val="white"/>
                </a:solidFill>
              </a:rPr>
              <a:t>Acquisition features</a:t>
            </a:r>
            <a:endParaRPr lang="en-GB" sz="1600" b="1" dirty="0">
              <a:solidFill>
                <a:prstClr val="white"/>
              </a:solidFill>
            </a:endParaRPr>
          </a:p>
        </p:txBody>
      </p:sp>
      <p:sp>
        <p:nvSpPr>
          <p:cNvPr id="30" name="Triangle isocèle 29"/>
          <p:cNvSpPr/>
          <p:nvPr/>
        </p:nvSpPr>
        <p:spPr>
          <a:xfrm rot="10800000">
            <a:off x="6822917" y="3743138"/>
            <a:ext cx="468000" cy="252000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Connecteur droit 9"/>
          <p:cNvCxnSpPr/>
          <p:nvPr/>
        </p:nvCxnSpPr>
        <p:spPr>
          <a:xfrm>
            <a:off x="4856249" y="4911152"/>
            <a:ext cx="0" cy="756000"/>
          </a:xfrm>
          <a:prstGeom prst="line">
            <a:avLst/>
          </a:prstGeom>
          <a:ln w="12700"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026" name="Picture 2" descr="C:\Users\petitpont\Desktop\logo_audisoft_300dpi_ble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754" y="1762389"/>
            <a:ext cx="2376531" cy="856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367131" y="1809882"/>
            <a:ext cx="1945595" cy="7614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Picture 2" descr="C:\Users\lamigeon\AppData\Local\Microsoft\Windows\Temporary Internet Files\Content.Outlook\78FZAZ11\HAPSIS-LOGO (4).jpg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95911" y="1955364"/>
            <a:ext cx="1332000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475789" y="6133250"/>
            <a:ext cx="8937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i="0" dirty="0" smtClean="0">
                <a:solidFill>
                  <a:schemeClr val="bg2"/>
                </a:solidFill>
              </a:rPr>
              <a:t>… plus acquisition of the </a:t>
            </a:r>
            <a:r>
              <a:rPr lang="en-GB" sz="1800" i="0" dirty="0" smtClean="0">
                <a:solidFill>
                  <a:schemeClr val="bg2"/>
                </a:solidFill>
              </a:rPr>
              <a:t>industrial </a:t>
            </a:r>
            <a:r>
              <a:rPr lang="en-GB" sz="1800" i="0" dirty="0" smtClean="0">
                <a:solidFill>
                  <a:schemeClr val="bg2"/>
                </a:solidFill>
              </a:rPr>
              <a:t>activities of PEA Consulting</a:t>
            </a:r>
            <a:endParaRPr lang="en-GB" sz="1800" i="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04375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tuxboard.com/photos/2013/04/Matthias-Hacker-Londre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52" r="9121"/>
          <a:stretch/>
        </p:blipFill>
        <p:spPr bwMode="auto">
          <a:xfrm>
            <a:off x="6866712" y="905692"/>
            <a:ext cx="3118195" cy="6085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…and </a:t>
            </a:r>
            <a:r>
              <a:rPr lang="en-GB" dirty="0" smtClean="0"/>
              <a:t>a first acquisition in the UK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082484" y="1530233"/>
            <a:ext cx="4702413" cy="22742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1296203" y="3060206"/>
            <a:ext cx="4274977" cy="61825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0000" tIns="36000" rIns="90000" bIns="46800" anchor="ctr"/>
          <a:lstStyle/>
          <a:p>
            <a:pPr algn="r">
              <a:spcBef>
                <a:spcPts val="200"/>
              </a:spcBef>
            </a:pPr>
            <a:r>
              <a:rPr lang="en-GB" b="1" dirty="0">
                <a:solidFill>
                  <a:schemeClr val="bg2"/>
                </a:solidFill>
                <a:latin typeface="Arial"/>
              </a:rPr>
              <a:t>Strategic consulting </a:t>
            </a:r>
            <a:r>
              <a:rPr lang="en-GB" b="1" dirty="0" smtClean="0">
                <a:solidFill>
                  <a:schemeClr val="bg2"/>
                </a:solidFill>
                <a:latin typeface="Arial"/>
              </a:rPr>
              <a:t>in </a:t>
            </a:r>
            <a:r>
              <a:rPr lang="en-GB" b="1" dirty="0">
                <a:solidFill>
                  <a:schemeClr val="bg2"/>
                </a:solidFill>
                <a:latin typeface="Arial"/>
              </a:rPr>
              <a:t>the field of information and communication technologies (ICT)</a:t>
            </a:r>
            <a:r>
              <a:rPr dirty="0"/>
              <a:t/>
            </a:r>
            <a:br>
              <a:rPr dirty="0"/>
            </a:br>
            <a:r>
              <a:rPr lang="en-GB" dirty="0" smtClean="0">
                <a:solidFill>
                  <a:srgbClr val="5F5F5F"/>
                </a:solidFill>
                <a:latin typeface="Arial"/>
              </a:rPr>
              <a:t> 31 March 2015 revenues: £3.7m</a:t>
            </a:r>
            <a:endParaRPr lang="en-GB" sz="1200" dirty="0">
              <a:solidFill>
                <a:srgbClr val="5F5F5F"/>
              </a:solidFill>
              <a:latin typeface="Arial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96202" y="5006187"/>
            <a:ext cx="4702413" cy="695951"/>
          </a:xfrm>
          <a:prstGeom prst="rect">
            <a:avLst/>
          </a:prstGeom>
        </p:spPr>
        <p:txBody>
          <a:bodyPr wrap="square" tIns="72000">
            <a:spAutoFit/>
          </a:bodyPr>
          <a:lstStyle/>
          <a:p>
            <a:pPr marL="809625" indent="-285750">
              <a:buClr>
                <a:srgbClr val="00477F"/>
              </a:buClr>
              <a:buFont typeface="Wingdings" pitchFamily="2" charset="2"/>
              <a:buChar char="§"/>
            </a:pPr>
            <a:r>
              <a:rPr lang="en-GB" sz="1250" dirty="0" smtClean="0">
                <a:solidFill>
                  <a:srgbClr val="5F5F5F"/>
                </a:solidFill>
              </a:rPr>
              <a:t>100%-capital acquisition</a:t>
            </a:r>
          </a:p>
          <a:p>
            <a:pPr marL="809625" indent="-285750">
              <a:buClr>
                <a:srgbClr val="00477F"/>
              </a:buClr>
              <a:buFont typeface="Wingdings" pitchFamily="2" charset="2"/>
              <a:buChar char="§"/>
            </a:pPr>
            <a:r>
              <a:rPr lang="en-GB" sz="1250" dirty="0" smtClean="0">
                <a:solidFill>
                  <a:srgbClr val="5F5F5F"/>
                </a:solidFill>
              </a:rPr>
              <a:t>financed exclusively in cash</a:t>
            </a:r>
          </a:p>
          <a:p>
            <a:pPr marL="809625" indent="-285750">
              <a:buClr>
                <a:srgbClr val="00477F"/>
              </a:buClr>
              <a:buFont typeface="Wingdings" pitchFamily="2" charset="2"/>
              <a:buChar char="§"/>
            </a:pPr>
            <a:r>
              <a:rPr lang="en-GB" sz="1250" dirty="0" smtClean="0">
                <a:solidFill>
                  <a:srgbClr val="5F5F5F"/>
                </a:solidFill>
              </a:rPr>
              <a:t>consolidated since </a:t>
            </a:r>
            <a:r>
              <a:rPr lang="en-GB" sz="1250" dirty="0">
                <a:solidFill>
                  <a:srgbClr val="5F5F5F"/>
                </a:solidFill>
              </a:rPr>
              <a:t>1 March 2015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097121" y="4338528"/>
            <a:ext cx="2673141" cy="338554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prstClr val="white"/>
                </a:solidFill>
              </a:rPr>
              <a:t>Acquisition features</a:t>
            </a:r>
            <a:endParaRPr lang="en-GB" sz="1600" b="1" dirty="0">
              <a:solidFill>
                <a:prstClr val="white"/>
              </a:solidFill>
            </a:endParaRPr>
          </a:p>
        </p:txBody>
      </p:sp>
      <p:sp>
        <p:nvSpPr>
          <p:cNvPr id="8" name="Triangle isocèle 7"/>
          <p:cNvSpPr/>
          <p:nvPr/>
        </p:nvSpPr>
        <p:spPr>
          <a:xfrm rot="10800000">
            <a:off x="3222899" y="3930458"/>
            <a:ext cx="468000" cy="252000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64"/>
          <a:stretch/>
        </p:blipFill>
        <p:spPr bwMode="auto">
          <a:xfrm>
            <a:off x="2097120" y="1812024"/>
            <a:ext cx="2719563" cy="99248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7156393" y="4112907"/>
            <a:ext cx="2567304" cy="1497979"/>
          </a:xfrm>
          <a:prstGeom prst="rect">
            <a:avLst/>
          </a:prstGeom>
          <a:solidFill>
            <a:schemeClr val="bg2">
              <a:alpha val="77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6948137" y="4093546"/>
            <a:ext cx="2983821" cy="158454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400" b="1" i="1" u="sng" dirty="0" smtClean="0">
                <a:solidFill>
                  <a:prstClr val="white"/>
                </a:solidFill>
              </a:rPr>
              <a:t>Major clients: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1400" dirty="0" smtClean="0">
              <a:solidFill>
                <a:prstClr val="white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400" b="1" dirty="0" smtClean="0">
                <a:solidFill>
                  <a:prstClr val="white"/>
                </a:solidFill>
              </a:rPr>
              <a:t>Barclays, BP, UBS, Zurich,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400" b="1" i="1" dirty="0">
                <a:solidFill>
                  <a:prstClr val="white"/>
                </a:solidFill>
              </a:rPr>
              <a:t>Department of Energy &amp; Climate Change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141324" y="1576457"/>
            <a:ext cx="2567304" cy="1497979"/>
          </a:xfrm>
          <a:prstGeom prst="rect">
            <a:avLst/>
          </a:prstGeom>
          <a:solidFill>
            <a:schemeClr val="bg2">
              <a:alpha val="77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600" dirty="0">
              <a:solidFill>
                <a:prstClr val="white"/>
              </a:solidFill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7156395" y="1541818"/>
            <a:ext cx="2552235" cy="158454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400" b="1" i="1" dirty="0" smtClean="0">
                <a:solidFill>
                  <a:prstClr val="white"/>
                </a:solidFill>
              </a:rPr>
              <a:t>Large-scale sourcing operations</a:t>
            </a:r>
            <a:endParaRPr lang="en-GB" sz="1400" b="1" i="1" dirty="0">
              <a:solidFill>
                <a:prstClr val="white"/>
              </a:solidFill>
            </a:endParaRPr>
          </a:p>
        </p:txBody>
      </p:sp>
      <p:sp>
        <p:nvSpPr>
          <p:cNvPr id="16" name="BDP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342121" y="6669087"/>
            <a:ext cx="685800" cy="20127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kumimoji="1" sz="800">
                <a:solidFill>
                  <a:schemeClr val="tx1"/>
                </a:solidFill>
                <a:cs typeface="Arial" charset="0"/>
              </a:defRPr>
            </a:lvl1pPr>
          </a:lstStyle>
          <a:p>
            <a:r>
              <a:rPr lang="en-GB" dirty="0" smtClean="0">
                <a:solidFill>
                  <a:schemeClr val="bg1"/>
                </a:solidFill>
              </a:rPr>
              <a:t>16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67654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38" r="18547"/>
          <a:stretch/>
        </p:blipFill>
        <p:spPr>
          <a:xfrm>
            <a:off x="6989451" y="899718"/>
            <a:ext cx="2916550" cy="5976000"/>
          </a:xfrm>
          <a:prstGeom prst="rect">
            <a:avLst/>
          </a:prstGeom>
        </p:spPr>
      </p:pic>
      <p:sp>
        <p:nvSpPr>
          <p:cNvPr id="16" name="Espace réservé du contenu 2"/>
          <p:cNvSpPr txBox="1">
            <a:spLocks/>
          </p:cNvSpPr>
          <p:nvPr/>
        </p:nvSpPr>
        <p:spPr>
          <a:xfrm>
            <a:off x="350490" y="1334876"/>
            <a:ext cx="9205023" cy="4066803"/>
          </a:xfrm>
          <a:prstGeom prst="rect">
            <a:avLst/>
          </a:prstGeom>
        </p:spPr>
        <p:txBody>
          <a:bodyPr/>
          <a:lstStyle>
            <a:lvl1pPr marL="274638" indent="-274638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04780"/>
              </a:buClr>
              <a:buFont typeface="Wingdings" pitchFamily="2" charset="2"/>
              <a:buChar char="§"/>
              <a:defRPr kumimoji="1" sz="24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722313" indent="-2682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4780"/>
              </a:buClr>
              <a:buSzPct val="65000"/>
              <a:buFont typeface="Webdings" pitchFamily="18" charset="2"/>
              <a:buChar char="4"/>
              <a:defRPr kumimoji="1" sz="2000">
                <a:solidFill>
                  <a:srgbClr val="5F5F5F"/>
                </a:solidFill>
                <a:latin typeface="+mn-lt"/>
              </a:defRPr>
            </a:lvl2pPr>
            <a:lvl3pPr marL="1081088" indent="-1793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4780"/>
              </a:buClr>
              <a:buSzPct val="50000"/>
              <a:buFont typeface="Webdings" pitchFamily="18" charset="2"/>
              <a:buChar char="="/>
              <a:defRPr kumimoji="1" sz="1300">
                <a:solidFill>
                  <a:srgbClr val="5F5F5F"/>
                </a:solidFill>
                <a:latin typeface="+mn-lt"/>
              </a:defRPr>
            </a:lvl3pPr>
            <a:lvl4pPr marL="1344613" indent="-841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4780"/>
              </a:buClr>
              <a:buSzPct val="80000"/>
              <a:buFont typeface="Microsoft Sans Serif" pitchFamily="34" charset="0"/>
              <a:buChar char="-"/>
              <a:defRPr kumimoji="1" sz="1000">
                <a:solidFill>
                  <a:srgbClr val="5F5F5F"/>
                </a:solidFill>
                <a:latin typeface="+mn-lt"/>
              </a:defRPr>
            </a:lvl4pPr>
            <a:lvl5pPr marL="1609725" indent="-85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4780"/>
              </a:buClr>
              <a:buSzPct val="80000"/>
              <a:buChar char="•"/>
              <a:defRPr kumimoji="1" sz="800">
                <a:solidFill>
                  <a:srgbClr val="5F5F5F"/>
                </a:solidFill>
                <a:latin typeface="+mn-lt"/>
              </a:defRPr>
            </a:lvl5pPr>
            <a:lvl6pPr marL="2066925" indent="-85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4780"/>
              </a:buClr>
              <a:buSzPct val="80000"/>
              <a:buChar char="•"/>
              <a:defRPr kumimoji="1" sz="800">
                <a:solidFill>
                  <a:srgbClr val="5F5F5F"/>
                </a:solidFill>
                <a:latin typeface="+mn-lt"/>
              </a:defRPr>
            </a:lvl6pPr>
            <a:lvl7pPr marL="2524125" indent="-85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4780"/>
              </a:buClr>
              <a:buSzPct val="80000"/>
              <a:buChar char="•"/>
              <a:defRPr kumimoji="1" sz="800">
                <a:solidFill>
                  <a:srgbClr val="5F5F5F"/>
                </a:solidFill>
                <a:latin typeface="+mn-lt"/>
              </a:defRPr>
            </a:lvl7pPr>
            <a:lvl8pPr marL="2981325" indent="-85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4780"/>
              </a:buClr>
              <a:buSzPct val="80000"/>
              <a:buChar char="•"/>
              <a:defRPr kumimoji="1" sz="800">
                <a:solidFill>
                  <a:srgbClr val="5F5F5F"/>
                </a:solidFill>
                <a:latin typeface="+mn-lt"/>
              </a:defRPr>
            </a:lvl8pPr>
            <a:lvl9pPr marL="3438525" indent="-85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4780"/>
              </a:buClr>
              <a:buSzPct val="80000"/>
              <a:buChar char="•"/>
              <a:defRPr kumimoji="1" sz="800">
                <a:solidFill>
                  <a:srgbClr val="5F5F5F"/>
                </a:solidFill>
                <a:latin typeface="+mn-lt"/>
              </a:defRPr>
            </a:lvl9pPr>
          </a:lstStyle>
          <a:p>
            <a:pPr marL="450850" lvl="0" indent="-360000">
              <a:spcBef>
                <a:spcPts val="0"/>
              </a:spcBef>
              <a:buSzPct val="86000"/>
              <a:buFont typeface="Wingdings" panose="05000000000000000000" pitchFamily="2" charset="2"/>
              <a:buChar char="è"/>
            </a:pPr>
            <a:endParaRPr lang="fr-FR" sz="2200" dirty="0"/>
          </a:p>
          <a:p>
            <a:pPr marL="450850" lvl="0" indent="-360000">
              <a:spcBef>
                <a:spcPts val="0"/>
              </a:spcBef>
              <a:buSzPct val="86000"/>
              <a:buFont typeface="Wingdings" panose="05000000000000000000" pitchFamily="2" charset="2"/>
              <a:buChar char="è"/>
            </a:pPr>
            <a:r>
              <a:rPr lang="fr-FR" sz="2200" i="0" dirty="0" smtClean="0"/>
              <a:t>Solid position </a:t>
            </a:r>
            <a:r>
              <a:rPr lang="fr-FR" sz="2200" i="0" dirty="0" err="1" smtClean="0"/>
              <a:t>secured</a:t>
            </a:r>
            <a:r>
              <a:rPr lang="fr-FR" sz="2200" i="0" dirty="0" smtClean="0"/>
              <a:t> in management </a:t>
            </a:r>
            <a:endParaRPr lang="fr-FR" sz="2200" i="0" dirty="0" smtClean="0"/>
          </a:p>
          <a:p>
            <a:pPr marL="90850" lvl="0" indent="0">
              <a:spcBef>
                <a:spcPts val="0"/>
              </a:spcBef>
              <a:buSzPct val="86000"/>
              <a:buNone/>
            </a:pPr>
            <a:r>
              <a:rPr lang="fr-FR" sz="2200" i="0" dirty="0" smtClean="0"/>
              <a:t>consulting </a:t>
            </a:r>
            <a:endParaRPr lang="fr-FR" sz="2200" i="0" dirty="0" smtClean="0"/>
          </a:p>
          <a:p>
            <a:pPr marL="450850" lvl="0" indent="-360000">
              <a:spcBef>
                <a:spcPts val="0"/>
              </a:spcBef>
              <a:buSzPct val="86000"/>
              <a:buNone/>
            </a:pPr>
            <a:endParaRPr lang="fr-FR" sz="2200" i="0" dirty="0">
              <a:solidFill>
                <a:srgbClr val="00B0F0"/>
              </a:solidFill>
            </a:endParaRPr>
          </a:p>
          <a:p>
            <a:pPr marL="450850" lvl="0" indent="-360000">
              <a:spcBef>
                <a:spcPts val="0"/>
              </a:spcBef>
              <a:buSzPct val="86000"/>
              <a:buNone/>
            </a:pPr>
            <a:endParaRPr lang="fr-FR" sz="2200" i="0" dirty="0" smtClean="0"/>
          </a:p>
          <a:p>
            <a:pPr marL="90850" lvl="0" indent="0">
              <a:spcBef>
                <a:spcPts val="0"/>
              </a:spcBef>
              <a:buSzPct val="86000"/>
              <a:buNone/>
            </a:pPr>
            <a:endParaRPr lang="fr-FR" sz="2200" i="0" dirty="0" smtClean="0"/>
          </a:p>
          <a:p>
            <a:pPr marL="450850" lvl="0" indent="-360000">
              <a:spcBef>
                <a:spcPts val="0"/>
              </a:spcBef>
              <a:buSzPct val="86000"/>
              <a:buFont typeface="Wingdings" panose="05000000000000000000" pitchFamily="2" charset="2"/>
              <a:buChar char="è"/>
            </a:pPr>
            <a:r>
              <a:rPr lang="fr-FR" sz="2200" i="0" dirty="0" smtClean="0"/>
              <a:t>International expansion </a:t>
            </a:r>
            <a:r>
              <a:rPr lang="fr-FR" sz="2200" i="0" dirty="0" err="1" smtClean="0"/>
              <a:t>strategy</a:t>
            </a:r>
            <a:r>
              <a:rPr lang="fr-FR" sz="2200" i="0" dirty="0" smtClean="0"/>
              <a:t> </a:t>
            </a:r>
            <a:r>
              <a:rPr lang="fr-FR" sz="2200" i="0" dirty="0" err="1" smtClean="0"/>
              <a:t>launched</a:t>
            </a:r>
            <a:endParaRPr lang="fr-FR" sz="2200" i="0" dirty="0" smtClean="0"/>
          </a:p>
          <a:p>
            <a:pPr marL="450850" lvl="0" indent="-360000">
              <a:spcBef>
                <a:spcPts val="0"/>
              </a:spcBef>
              <a:buSzPct val="86000"/>
              <a:buFont typeface="Wingdings" panose="05000000000000000000" pitchFamily="2" charset="2"/>
              <a:buChar char="è"/>
            </a:pPr>
            <a:endParaRPr lang="fr-FR" sz="2200" i="0" dirty="0"/>
          </a:p>
          <a:p>
            <a:pPr marL="90850" lvl="0" indent="0">
              <a:spcBef>
                <a:spcPts val="0"/>
              </a:spcBef>
              <a:buSzPct val="86000"/>
              <a:buNone/>
            </a:pPr>
            <a:endParaRPr lang="fr-FR" sz="2200" i="0" dirty="0" smtClean="0"/>
          </a:p>
          <a:p>
            <a:pPr marL="90850" lvl="0" indent="0">
              <a:spcBef>
                <a:spcPts val="0"/>
              </a:spcBef>
              <a:buSzPct val="86000"/>
              <a:buNone/>
            </a:pPr>
            <a:endParaRPr lang="fr-FR" sz="2200" i="0" dirty="0"/>
          </a:p>
          <a:p>
            <a:pPr marL="450850" lvl="0" indent="-360000">
              <a:spcBef>
                <a:spcPts val="0"/>
              </a:spcBef>
              <a:buSzPct val="86000"/>
              <a:buFont typeface="Wingdings" panose="05000000000000000000" pitchFamily="2" charset="2"/>
              <a:buChar char="è"/>
            </a:pPr>
            <a:r>
              <a:rPr lang="en-US" sz="2200" i="0" dirty="0" smtClean="0"/>
              <a:t>Change in size achieved over the period</a:t>
            </a:r>
          </a:p>
          <a:p>
            <a:pPr marL="450850" lvl="0" indent="-360000">
              <a:spcBef>
                <a:spcPts val="0"/>
              </a:spcBef>
              <a:buSzPct val="86000"/>
              <a:buFont typeface="Wingdings" panose="05000000000000000000" pitchFamily="2" charset="2"/>
              <a:buChar char="è"/>
            </a:pPr>
            <a:endParaRPr lang="fr-FR" sz="2200" dirty="0" smtClean="0"/>
          </a:p>
          <a:p>
            <a:pPr marL="450850" lvl="0" indent="-360000">
              <a:spcBef>
                <a:spcPts val="0"/>
              </a:spcBef>
              <a:buSzPct val="86000"/>
              <a:buFont typeface="Wingdings" panose="05000000000000000000" pitchFamily="2" charset="2"/>
              <a:buChar char="è"/>
            </a:pPr>
            <a:endParaRPr lang="fr-FR" sz="2200" dirty="0" smtClean="0"/>
          </a:p>
          <a:p>
            <a:pPr marL="450850" lvl="0" indent="-360000">
              <a:spcBef>
                <a:spcPts val="0"/>
              </a:spcBef>
              <a:buSzPct val="86000"/>
              <a:buFont typeface="Wingdings" panose="05000000000000000000" pitchFamily="2" charset="2"/>
              <a:buChar char="è"/>
            </a:pPr>
            <a:endParaRPr lang="fr-FR" sz="2200" dirty="0" smtClean="0"/>
          </a:p>
          <a:p>
            <a:pPr marL="450850" lvl="0" indent="-360000">
              <a:spcBef>
                <a:spcPts val="0"/>
              </a:spcBef>
              <a:buSzPct val="86000"/>
              <a:buFont typeface="Wingdings" panose="05000000000000000000" pitchFamily="2" charset="2"/>
              <a:buChar char="è"/>
            </a:pPr>
            <a:endParaRPr lang="fr-FR" sz="2200" dirty="0">
              <a:solidFill>
                <a:srgbClr val="00B0F0"/>
              </a:solidFill>
            </a:endParaRPr>
          </a:p>
          <a:p>
            <a:pPr marL="450850" lvl="0" indent="-360000">
              <a:spcBef>
                <a:spcPts val="0"/>
              </a:spcBef>
              <a:buSzPct val="86000"/>
              <a:buFont typeface="Wingdings" panose="05000000000000000000" pitchFamily="2" charset="2"/>
              <a:buChar char="è"/>
            </a:pPr>
            <a:endParaRPr lang="fr-FR" sz="2200" dirty="0" smtClean="0">
              <a:solidFill>
                <a:srgbClr val="00B0F0"/>
              </a:solidFill>
            </a:endParaRPr>
          </a:p>
          <a:p>
            <a:pPr marL="450850" lvl="0" indent="-360000">
              <a:spcBef>
                <a:spcPts val="0"/>
              </a:spcBef>
              <a:buSzPct val="86000"/>
              <a:buFont typeface="Wingdings" panose="05000000000000000000" pitchFamily="2" charset="2"/>
              <a:buChar char="è"/>
            </a:pPr>
            <a:endParaRPr lang="fr-FR" sz="2200" dirty="0">
              <a:solidFill>
                <a:srgbClr val="00B0F0"/>
              </a:solidFill>
            </a:endParaRPr>
          </a:p>
          <a:p>
            <a:pPr marL="450850" lvl="0" indent="-360000">
              <a:spcBef>
                <a:spcPts val="0"/>
              </a:spcBef>
              <a:buSzPct val="86000"/>
              <a:buFont typeface="Wingdings" panose="05000000000000000000" pitchFamily="2" charset="2"/>
              <a:buChar char="è"/>
            </a:pPr>
            <a:endParaRPr lang="fr-FR" sz="2200" dirty="0" smtClean="0">
              <a:solidFill>
                <a:srgbClr val="00B0F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-27383"/>
            <a:ext cx="9906000" cy="91025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Titre 1"/>
          <p:cNvSpPr>
            <a:spLocks noGrp="1"/>
          </p:cNvSpPr>
          <p:nvPr>
            <p:ph type="title"/>
          </p:nvPr>
        </p:nvSpPr>
        <p:spPr>
          <a:xfrm>
            <a:off x="1" y="-44232"/>
            <a:ext cx="8708066" cy="927101"/>
          </a:xfrm>
        </p:spPr>
        <p:txBody>
          <a:bodyPr/>
          <a:lstStyle/>
          <a:p>
            <a:pPr lvl="0"/>
            <a:r>
              <a:rPr lang="fr-FR" b="1" i="1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/>
            </a:r>
            <a:br>
              <a:rPr lang="fr-FR" b="1" i="1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</a:br>
            <a:r>
              <a:rPr lang="fr-FR" dirty="0" smtClean="0"/>
              <a:t>Solucom’s </a:t>
            </a:r>
            <a:r>
              <a:rPr lang="fr-FR" dirty="0" err="1" smtClean="0"/>
              <a:t>strategic</a:t>
            </a:r>
            <a:r>
              <a:rPr lang="fr-FR" dirty="0" smtClean="0"/>
              <a:t> </a:t>
            </a:r>
            <a:r>
              <a:rPr lang="fr-FR" dirty="0" smtClean="0">
                <a:solidFill>
                  <a:schemeClr val="bg1"/>
                </a:solidFill>
              </a:rPr>
              <a:t>plan « Solucom 2015 » </a:t>
            </a:r>
            <a:r>
              <a:rPr lang="fr-FR" dirty="0" err="1" smtClean="0">
                <a:solidFill>
                  <a:schemeClr val="bg1"/>
                </a:solidFill>
              </a:rPr>
              <a:t>is</a:t>
            </a:r>
            <a:r>
              <a:rPr lang="fr-FR" dirty="0" smtClean="0">
                <a:solidFill>
                  <a:schemeClr val="bg1"/>
                </a:solidFill>
              </a:rPr>
              <a:t> a </a:t>
            </a:r>
            <a:r>
              <a:rPr lang="fr-FR" dirty="0" err="1" smtClean="0">
                <a:solidFill>
                  <a:schemeClr val="bg1"/>
                </a:solidFill>
              </a:rPr>
              <a:t>success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" y="5852042"/>
            <a:ext cx="6989453" cy="10236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0850" indent="0" algn="ctr">
              <a:spcBef>
                <a:spcPts val="0"/>
              </a:spcBef>
              <a:buSzPct val="86000"/>
              <a:buNone/>
            </a:pPr>
            <a:r>
              <a:rPr lang="fr-FR" sz="1800" b="1" dirty="0" smtClean="0">
                <a:solidFill>
                  <a:schemeClr val="bg1"/>
                </a:solidFill>
              </a:rPr>
              <a:t>2</a:t>
            </a:r>
            <a:r>
              <a:rPr lang="fr-FR" sz="1800" b="1" baseline="30000" dirty="0" smtClean="0">
                <a:solidFill>
                  <a:schemeClr val="bg1"/>
                </a:solidFill>
              </a:rPr>
              <a:t>nd</a:t>
            </a:r>
            <a:r>
              <a:rPr lang="fr-FR" sz="1800" b="1" dirty="0" smtClean="0">
                <a:solidFill>
                  <a:schemeClr val="bg1"/>
                </a:solidFill>
              </a:rPr>
              <a:t> </a:t>
            </a:r>
            <a:r>
              <a:rPr lang="fr-FR" sz="1800" b="1" dirty="0" err="1" smtClean="0">
                <a:solidFill>
                  <a:schemeClr val="bg1"/>
                </a:solidFill>
              </a:rPr>
              <a:t>ranking</a:t>
            </a:r>
            <a:r>
              <a:rPr lang="fr-FR" sz="1800" b="1" dirty="0" smtClean="0">
                <a:solidFill>
                  <a:schemeClr val="bg1"/>
                </a:solidFill>
              </a:rPr>
              <a:t> </a:t>
            </a:r>
            <a:r>
              <a:rPr lang="fr-FR" sz="1800" b="1" dirty="0" err="1" smtClean="0">
                <a:solidFill>
                  <a:schemeClr val="bg1"/>
                </a:solidFill>
              </a:rPr>
              <a:t>independent</a:t>
            </a:r>
            <a:r>
              <a:rPr lang="fr-FR" sz="1800" b="1" dirty="0" smtClean="0">
                <a:solidFill>
                  <a:schemeClr val="bg1"/>
                </a:solidFill>
              </a:rPr>
              <a:t> consulting </a:t>
            </a:r>
            <a:r>
              <a:rPr lang="fr-FR" sz="1800" b="1" dirty="0" err="1" smtClean="0">
                <a:solidFill>
                  <a:schemeClr val="bg1"/>
                </a:solidFill>
              </a:rPr>
              <a:t>firm</a:t>
            </a:r>
            <a:r>
              <a:rPr lang="fr-FR" sz="1800" b="1" dirty="0" smtClean="0">
                <a:solidFill>
                  <a:schemeClr val="bg1"/>
                </a:solidFill>
              </a:rPr>
              <a:t> in France in 2014…</a:t>
            </a:r>
            <a:endParaRPr lang="fr-FR" sz="1800" b="1" dirty="0">
              <a:solidFill>
                <a:schemeClr val="bg1"/>
              </a:solidFill>
            </a:endParaRPr>
          </a:p>
          <a:p>
            <a:pPr marL="90850" indent="0" algn="ctr" defTabSz="446088">
              <a:spcBef>
                <a:spcPts val="0"/>
              </a:spcBef>
              <a:buSzPct val="86000"/>
              <a:buNone/>
            </a:pPr>
            <a:r>
              <a:rPr lang="fr-FR" sz="1800" b="1" dirty="0">
                <a:solidFill>
                  <a:schemeClr val="bg1"/>
                </a:solidFill>
              </a:rPr>
              <a:t>	</a:t>
            </a:r>
            <a:r>
              <a:rPr lang="fr-FR" sz="1800" b="1" dirty="0" smtClean="0">
                <a:solidFill>
                  <a:schemeClr val="bg1"/>
                </a:solidFill>
              </a:rPr>
              <a:t>…and </a:t>
            </a:r>
            <a:r>
              <a:rPr lang="fr-FR" sz="1800" b="1" dirty="0" err="1" smtClean="0">
                <a:solidFill>
                  <a:schemeClr val="bg1"/>
                </a:solidFill>
              </a:rPr>
              <a:t>possibly</a:t>
            </a:r>
            <a:r>
              <a:rPr lang="fr-FR" sz="1800" b="1" dirty="0" smtClean="0">
                <a:solidFill>
                  <a:schemeClr val="bg1"/>
                </a:solidFill>
              </a:rPr>
              <a:t> </a:t>
            </a:r>
            <a:r>
              <a:rPr lang="fr-FR" sz="1800" b="1" dirty="0" err="1" smtClean="0">
                <a:solidFill>
                  <a:schemeClr val="bg1"/>
                </a:solidFill>
              </a:rPr>
              <a:t>number</a:t>
            </a:r>
            <a:r>
              <a:rPr lang="fr-FR" sz="1800" b="1" dirty="0" smtClean="0">
                <a:solidFill>
                  <a:schemeClr val="bg1"/>
                </a:solidFill>
              </a:rPr>
              <a:t> 1 in 2015 !</a:t>
            </a:r>
            <a:endParaRPr lang="fr-FR" sz="1800" b="1" dirty="0">
              <a:solidFill>
                <a:schemeClr val="bg1"/>
              </a:solidFill>
            </a:endParaRPr>
          </a:p>
        </p:txBody>
      </p:sp>
      <p:sp>
        <p:nvSpPr>
          <p:cNvPr id="19" name="Rectangle 10"/>
          <p:cNvSpPr/>
          <p:nvPr/>
        </p:nvSpPr>
        <p:spPr>
          <a:xfrm rot="5400000">
            <a:off x="8317919" y="578411"/>
            <a:ext cx="412667" cy="2012945"/>
          </a:xfrm>
          <a:prstGeom prst="snip1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/>
            <a:r>
              <a:rPr lang="fr-FR" sz="1400" b="1" dirty="0" smtClean="0">
                <a:solidFill>
                  <a:schemeClr val="bg2"/>
                </a:solidFill>
              </a:rPr>
              <a:t>35% of revenues</a:t>
            </a:r>
            <a:endParaRPr lang="fr-FR" sz="1400" b="1" i="1" dirty="0">
              <a:solidFill>
                <a:schemeClr val="bg2"/>
              </a:solidFill>
            </a:endParaRPr>
          </a:p>
        </p:txBody>
      </p:sp>
      <p:sp>
        <p:nvSpPr>
          <p:cNvPr id="20" name="Rectangle 10"/>
          <p:cNvSpPr/>
          <p:nvPr/>
        </p:nvSpPr>
        <p:spPr>
          <a:xfrm rot="5400000">
            <a:off x="8199448" y="1284337"/>
            <a:ext cx="675311" cy="1987240"/>
          </a:xfrm>
          <a:prstGeom prst="snip1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/>
            <a:r>
              <a:rPr lang="fr-FR" sz="1400" b="1" dirty="0" smtClean="0">
                <a:solidFill>
                  <a:schemeClr val="bg2"/>
                </a:solidFill>
              </a:rPr>
              <a:t>Solid </a:t>
            </a:r>
            <a:r>
              <a:rPr lang="fr-FR" sz="1400" b="1" dirty="0" err="1" smtClean="0">
                <a:solidFill>
                  <a:schemeClr val="bg2"/>
                </a:solidFill>
              </a:rPr>
              <a:t>footholds</a:t>
            </a:r>
            <a:r>
              <a:rPr lang="fr-FR" sz="1400" b="1" dirty="0" smtClean="0">
                <a:solidFill>
                  <a:schemeClr val="bg2"/>
                </a:solidFill>
              </a:rPr>
              <a:t> in new </a:t>
            </a:r>
            <a:r>
              <a:rPr lang="fr-FR" sz="1400" b="1" dirty="0" err="1" smtClean="0">
                <a:solidFill>
                  <a:schemeClr val="bg2"/>
                </a:solidFill>
              </a:rPr>
              <a:t>sectors</a:t>
            </a:r>
            <a:r>
              <a:rPr lang="fr-FR" sz="1400" b="1" dirty="0" smtClean="0">
                <a:solidFill>
                  <a:schemeClr val="bg2"/>
                </a:solidFill>
              </a:rPr>
              <a:t> of </a:t>
            </a:r>
            <a:r>
              <a:rPr lang="fr-FR" sz="1400" b="1" dirty="0" err="1" smtClean="0">
                <a:solidFill>
                  <a:schemeClr val="bg2"/>
                </a:solidFill>
              </a:rPr>
              <a:t>activity</a:t>
            </a:r>
            <a:endParaRPr lang="fr-FR" sz="1400" b="1" i="1" dirty="0">
              <a:solidFill>
                <a:schemeClr val="bg2"/>
              </a:solidFill>
            </a:endParaRPr>
          </a:p>
        </p:txBody>
      </p:sp>
      <p:sp>
        <p:nvSpPr>
          <p:cNvPr id="21" name="Rectangle 10"/>
          <p:cNvSpPr/>
          <p:nvPr/>
        </p:nvSpPr>
        <p:spPr>
          <a:xfrm rot="5400000">
            <a:off x="8277931" y="2787613"/>
            <a:ext cx="500806" cy="1975789"/>
          </a:xfrm>
          <a:prstGeom prst="snip1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vert270" anchor="ctr"/>
          <a:lstStyle/>
          <a:p>
            <a:r>
              <a:rPr lang="fr-FR" sz="1400" b="1" i="1" dirty="0" smtClean="0">
                <a:solidFill>
                  <a:schemeClr val="bg2"/>
                </a:solidFill>
              </a:rPr>
              <a:t>    Singapore</a:t>
            </a:r>
            <a:endParaRPr lang="fr-FR" sz="1400" b="1" i="1" dirty="0">
              <a:solidFill>
                <a:schemeClr val="bg2"/>
              </a:solidFill>
            </a:endParaRPr>
          </a:p>
        </p:txBody>
      </p:sp>
      <p:sp>
        <p:nvSpPr>
          <p:cNvPr id="22" name="Rectangle 10"/>
          <p:cNvSpPr/>
          <p:nvPr/>
        </p:nvSpPr>
        <p:spPr>
          <a:xfrm rot="5400000">
            <a:off x="8321024" y="2205269"/>
            <a:ext cx="412666" cy="1975789"/>
          </a:xfrm>
          <a:prstGeom prst="snip1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vert270" anchor="ctr"/>
          <a:lstStyle/>
          <a:p>
            <a:r>
              <a:rPr lang="fr-FR" sz="1400" b="1" i="1" dirty="0" smtClean="0">
                <a:solidFill>
                  <a:schemeClr val="bg2"/>
                </a:solidFill>
              </a:rPr>
              <a:t>      </a:t>
            </a:r>
            <a:r>
              <a:rPr lang="fr-FR" sz="1400" b="1" i="1" dirty="0" err="1" smtClean="0">
                <a:solidFill>
                  <a:schemeClr val="bg2"/>
                </a:solidFill>
              </a:rPr>
              <a:t>Morocco</a:t>
            </a:r>
            <a:endParaRPr lang="fr-FR" sz="1400" b="1" i="1" dirty="0">
              <a:solidFill>
                <a:schemeClr val="bg2"/>
              </a:solidFill>
            </a:endParaRPr>
          </a:p>
        </p:txBody>
      </p:sp>
      <p:sp>
        <p:nvSpPr>
          <p:cNvPr id="24" name="Rectangle 10"/>
          <p:cNvSpPr/>
          <p:nvPr/>
        </p:nvSpPr>
        <p:spPr>
          <a:xfrm rot="5400000">
            <a:off x="8227929" y="5032057"/>
            <a:ext cx="581201" cy="2001495"/>
          </a:xfrm>
          <a:prstGeom prst="snip1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/>
            <a:r>
              <a:rPr lang="fr-FR" sz="1400" b="1" i="1" dirty="0" smtClean="0">
                <a:solidFill>
                  <a:schemeClr val="bg2"/>
                </a:solidFill>
              </a:rPr>
              <a:t>8 acquisitions </a:t>
            </a:r>
            <a:br>
              <a:rPr lang="fr-FR" sz="1400" b="1" i="1" dirty="0" smtClean="0">
                <a:solidFill>
                  <a:schemeClr val="bg2"/>
                </a:solidFill>
              </a:rPr>
            </a:br>
            <a:r>
              <a:rPr lang="fr-FR" sz="1400" b="1" i="1" dirty="0" smtClean="0">
                <a:solidFill>
                  <a:schemeClr val="bg2"/>
                </a:solidFill>
              </a:rPr>
              <a:t>in 4 </a:t>
            </a:r>
            <a:r>
              <a:rPr lang="fr-FR" sz="1400" b="1" i="1" dirty="0" err="1" smtClean="0">
                <a:solidFill>
                  <a:schemeClr val="bg2"/>
                </a:solidFill>
              </a:rPr>
              <a:t>years</a:t>
            </a:r>
            <a:endParaRPr lang="fr-FR" sz="1400" b="1" i="1" dirty="0">
              <a:solidFill>
                <a:schemeClr val="bg2"/>
              </a:solidFill>
            </a:endParaRPr>
          </a:p>
        </p:txBody>
      </p:sp>
      <p:sp>
        <p:nvSpPr>
          <p:cNvPr id="26" name="Rectangle 10"/>
          <p:cNvSpPr/>
          <p:nvPr/>
        </p:nvSpPr>
        <p:spPr>
          <a:xfrm rot="5400000">
            <a:off x="8325046" y="3387070"/>
            <a:ext cx="412666" cy="1975791"/>
          </a:xfrm>
          <a:prstGeom prst="snip1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vert270" anchor="ctr"/>
          <a:lstStyle/>
          <a:p>
            <a:r>
              <a:rPr lang="fr-FR" sz="1400" b="1" i="1" dirty="0" smtClean="0">
                <a:solidFill>
                  <a:schemeClr val="bg2"/>
                </a:solidFill>
              </a:rPr>
              <a:t>      </a:t>
            </a:r>
            <a:r>
              <a:rPr lang="fr-FR" sz="1400" b="1" i="1" dirty="0" smtClean="0">
                <a:solidFill>
                  <a:schemeClr val="bg2"/>
                </a:solidFill>
              </a:rPr>
              <a:t>    UK</a:t>
            </a:r>
            <a:endParaRPr lang="fr-FR" sz="1400" b="1" i="1" dirty="0">
              <a:solidFill>
                <a:schemeClr val="bg2"/>
              </a:solidFill>
            </a:endParaRPr>
          </a:p>
        </p:txBody>
      </p:sp>
      <p:sp>
        <p:nvSpPr>
          <p:cNvPr id="18" name="Rectangle 10"/>
          <p:cNvSpPr/>
          <p:nvPr/>
        </p:nvSpPr>
        <p:spPr>
          <a:xfrm rot="5400000">
            <a:off x="8236758" y="4294599"/>
            <a:ext cx="581201" cy="2001495"/>
          </a:xfrm>
          <a:prstGeom prst="snip1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/>
            <a:r>
              <a:rPr lang="fr-FR" sz="1400" b="1" i="1" dirty="0" smtClean="0">
                <a:solidFill>
                  <a:schemeClr val="bg2"/>
                </a:solidFill>
              </a:rPr>
              <a:t>~ 60% </a:t>
            </a:r>
            <a:r>
              <a:rPr lang="fr-FR" sz="1400" b="1" i="1" dirty="0" err="1" smtClean="0">
                <a:solidFill>
                  <a:schemeClr val="bg2"/>
                </a:solidFill>
              </a:rPr>
              <a:t>growth</a:t>
            </a:r>
            <a:endParaRPr lang="fr-FR" sz="1400" b="1" i="1" dirty="0">
              <a:solidFill>
                <a:schemeClr val="bg2"/>
              </a:solidFill>
            </a:endParaRPr>
          </a:p>
        </p:txBody>
      </p:sp>
      <p:sp>
        <p:nvSpPr>
          <p:cNvPr id="25" name="BDP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342121" y="6669087"/>
            <a:ext cx="685800" cy="20127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kumimoji="1" sz="800">
                <a:solidFill>
                  <a:schemeClr val="tx1"/>
                </a:solidFill>
                <a:cs typeface="Arial" charset="0"/>
              </a:defRPr>
            </a:lvl1pPr>
          </a:lstStyle>
          <a:p>
            <a:r>
              <a:rPr lang="fr-FR" dirty="0" smtClean="0">
                <a:solidFill>
                  <a:schemeClr val="bg1"/>
                </a:solidFill>
              </a:rPr>
              <a:t>17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27" name="Picture 2" descr="Drapeau du Maro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9059" y="3049409"/>
            <a:ext cx="486000" cy="324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Drapeau de Singapou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9059" y="3613503"/>
            <a:ext cx="486000" cy="324000"/>
          </a:xfrm>
          <a:prstGeom prst="rect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Drapeau du Royaume-Uni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9061" y="4251983"/>
            <a:ext cx="491938" cy="2459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951158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92066" y="4959665"/>
            <a:ext cx="6486344" cy="1774774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43" tIns="40522" rIns="81043" bIns="40522" rtlCol="0" anchor="ctr"/>
          <a:lstStyle/>
          <a:p>
            <a:pPr marL="188913" indent="-3175" algn="ctr"/>
            <a:endParaRPr lang="fr-FR" sz="1600" b="1" i="0" kern="0">
              <a:solidFill>
                <a:schemeClr val="bg2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Solucom 2015: strategy to extract value by combining Business &amp; Technology</a:t>
            </a:r>
            <a:r>
              <a:rPr lang="en-GB" i="1" dirty="0" smtClean="0">
                <a:solidFill>
                  <a:schemeClr val="bg1"/>
                </a:solidFill>
              </a:rPr>
              <a:t> </a:t>
            </a:r>
            <a:r>
              <a:rPr lang="en-GB" dirty="0" smtClean="0">
                <a:solidFill>
                  <a:schemeClr val="bg1"/>
                </a:solidFill>
              </a:rPr>
              <a:t>knowledge</a:t>
            </a:r>
            <a:r>
              <a:rPr lang="en-GB" i="1" dirty="0" smtClean="0">
                <a:solidFill>
                  <a:schemeClr val="bg1"/>
                </a:solidFill>
              </a:rPr>
              <a:t> </a:t>
            </a:r>
            <a:r>
              <a:rPr lang="en-GB" dirty="0" smtClean="0">
                <a:solidFill>
                  <a:schemeClr val="bg1"/>
                </a:solidFill>
              </a:rPr>
              <a:t>now </a:t>
            </a:r>
            <a:r>
              <a:rPr lang="en-GB" dirty="0" smtClean="0">
                <a:solidFill>
                  <a:schemeClr val="bg1"/>
                </a:solidFill>
              </a:rPr>
              <a:t>in place</a:t>
            </a:r>
            <a:endParaRPr lang="en-GB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AutoShape 2" descr="&quot;LCL&quot; image-research results"/>
          <p:cNvSpPr>
            <a:spLocks noChangeAspect="1" noChangeArrowheads="1"/>
          </p:cNvSpPr>
          <p:nvPr/>
        </p:nvSpPr>
        <p:spPr bwMode="auto">
          <a:xfrm>
            <a:off x="2" y="-136525"/>
            <a:ext cx="1438275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5" descr="&quot;Aviva&quot; image-research results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8" descr="&quot;EDF&quot; image-research results"/>
          <p:cNvSpPr>
            <a:spLocks noChangeAspect="1" noChangeArrowheads="1"/>
          </p:cNvSpPr>
          <p:nvPr/>
        </p:nvSpPr>
        <p:spPr bwMode="auto">
          <a:xfrm>
            <a:off x="152400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ZoneTexte 18"/>
          <p:cNvSpPr txBox="1"/>
          <p:nvPr/>
        </p:nvSpPr>
        <p:spPr>
          <a:xfrm>
            <a:off x="3092065" y="4959665"/>
            <a:ext cx="6486344" cy="338554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600" b="1" i="0"/>
            </a:lvl1pPr>
          </a:lstStyle>
          <a:p>
            <a:r>
              <a:rPr lang="en-GB" dirty="0"/>
              <a:t>DIGITAL WORKING – BNP Paribas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15011" y="3018205"/>
            <a:ext cx="6481240" cy="1774774"/>
          </a:xfrm>
          <a:prstGeom prst="rect">
            <a:avLst/>
          </a:prstGeom>
          <a:solidFill>
            <a:schemeClr val="accent6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/>
          <p:cNvSpPr txBox="1"/>
          <p:nvPr/>
        </p:nvSpPr>
        <p:spPr>
          <a:xfrm>
            <a:off x="315012" y="3006382"/>
            <a:ext cx="6481238" cy="338554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600" b="1" i="0"/>
            </a:lvl1pPr>
          </a:lstStyle>
          <a:p>
            <a:r>
              <a:rPr lang="en-GB" dirty="0"/>
              <a:t>SMART ELECTRIC LYON - EDF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764619" y="3752322"/>
            <a:ext cx="3671309" cy="707365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43" tIns="40522" rIns="81043" bIns="40522" rtlCol="0" anchor="ctr"/>
          <a:lstStyle/>
          <a:p>
            <a:pPr marL="188913" indent="-3175" algn="ctr"/>
            <a:r>
              <a:rPr lang="en-GB" sz="1600" b="1" kern="0" dirty="0">
                <a:solidFill>
                  <a:schemeClr val="bg2"/>
                </a:solidFill>
              </a:rPr>
              <a:t>‘Large-scale testing of future energy services’</a:t>
            </a:r>
          </a:p>
          <a:p>
            <a:pPr marL="188913" indent="-3175" algn="ctr"/>
            <a:endParaRPr lang="en-GB" sz="1600" b="1" i="0" kern="0" dirty="0">
              <a:solidFill>
                <a:schemeClr val="bg2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103866" y="1080025"/>
            <a:ext cx="6481238" cy="1774774"/>
          </a:xfrm>
          <a:prstGeom prst="rect">
            <a:avLst/>
          </a:prstGeom>
          <a:solidFill>
            <a:schemeClr val="accent6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ZoneTexte 26"/>
          <p:cNvSpPr txBox="1"/>
          <p:nvPr/>
        </p:nvSpPr>
        <p:spPr>
          <a:xfrm>
            <a:off x="3098760" y="1063888"/>
            <a:ext cx="6486344" cy="338554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600" b="1" i="0"/>
            </a:lvl1pPr>
          </a:lstStyle>
          <a:p>
            <a:r>
              <a:rPr lang="en-GB" dirty="0"/>
              <a:t>FACTEO – La Poste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103866" y="1517783"/>
            <a:ext cx="4200692" cy="1163114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43" tIns="40522" rIns="81043" bIns="40522" rtlCol="0" anchor="ctr"/>
          <a:lstStyle/>
          <a:p>
            <a:pPr marL="188913" indent="-3175" algn="ctr"/>
            <a:r>
              <a:rPr lang="en-GB" sz="1600" b="1" kern="0" dirty="0">
                <a:solidFill>
                  <a:schemeClr val="bg2"/>
                </a:solidFill>
              </a:rPr>
              <a:t>‘Reinventing the postman </a:t>
            </a:r>
            <a:r>
              <a:rPr lang="en-GB" sz="1600" b="1" kern="0" dirty="0" smtClean="0">
                <a:solidFill>
                  <a:schemeClr val="bg2"/>
                </a:solidFill>
              </a:rPr>
              <a:t>profession at the digital era’</a:t>
            </a:r>
            <a:endParaRPr lang="en-GB" sz="1600" b="1" kern="0" dirty="0">
              <a:solidFill>
                <a:schemeClr val="bg2"/>
              </a:solidFill>
            </a:endParaRPr>
          </a:p>
          <a:p>
            <a:pPr marL="188913" indent="-3175" algn="ctr"/>
            <a:endParaRPr lang="en-GB" sz="1600" b="1" i="0" kern="0" dirty="0">
              <a:solidFill>
                <a:schemeClr val="bg2"/>
              </a:solidFill>
            </a:endParaRPr>
          </a:p>
        </p:txBody>
      </p:sp>
      <p:pic>
        <p:nvPicPr>
          <p:cNvPr id="17" name="Picture 2" descr="http://www.google.fr/url?source=imglanding&amp;ct=img&amp;q=http://www.smart-electric-lyon.fr/wp-content/uploads/2013/03/Smart-Electric-Lyon_Bache_1900x12001.jpg&amp;sa=X&amp;ei=K4xoVYerLsHSU_eLgYgK&amp;ved=0CAkQ8wc&amp;usg=AFQjCNE8BWsKwDl2DsjEPG6YG8VTTFwzb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11" y="3344938"/>
            <a:ext cx="2293831" cy="1448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://legroupe.laposte.fr/var/laposte/storage/images-versioned/174630/1-fre-FR/Nouveau-G_Image_Description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6572" y="1402445"/>
            <a:ext cx="2178535" cy="1452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http://www.google.fr/url?source=imglanding&amp;ct=img&amp;q=http://www.choisir-ma-banque.com/cms_files/N-4695-frContent_ImgImage_1.jpg&amp;sa=X&amp;ei=qo1oVe2ME8X3UoaQgPAD&amp;ved=0CAkQ8wc&amp;usg=AFQjCNGEa0cjioQgugZVXFvqEZnCH_NB6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82" y="5298219"/>
            <a:ext cx="2150130" cy="1436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3103868" y="5422462"/>
            <a:ext cx="4122851" cy="1163114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43" tIns="40522" rIns="81043" bIns="40522" rtlCol="0" anchor="ctr"/>
          <a:lstStyle/>
          <a:p>
            <a:pPr marL="188913" indent="-3175" algn="ctr"/>
            <a:r>
              <a:rPr lang="en-US" sz="1600" b="1" kern="0" dirty="0" smtClean="0">
                <a:solidFill>
                  <a:schemeClr val="bg2"/>
                </a:solidFill>
              </a:rPr>
              <a:t>‘Spread a digital culture within all the company teams’</a:t>
            </a:r>
            <a:endParaRPr lang="en-US" sz="1600" b="1" kern="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56407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7215253" y="1088771"/>
            <a:ext cx="2679160" cy="396069"/>
          </a:xfrm>
          <a:prstGeom prst="rect">
            <a:avLst/>
          </a:pr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" name="AutoShape 4" descr="&quot;Growth&quot; image-research results"/>
          <p:cNvSpPr>
            <a:spLocks noChangeAspect="1" noChangeArrowheads="1"/>
          </p:cNvSpPr>
          <p:nvPr/>
        </p:nvSpPr>
        <p:spPr bwMode="auto">
          <a:xfrm>
            <a:off x="0" y="-144463"/>
            <a:ext cx="3302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" name="AutoShape 2" descr="Image pour le résultat associé aux actualités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99750" y="-457200"/>
            <a:ext cx="1382713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4" name="AutoShape 2" descr="&quot;Rising to a challenge&quot; image-research results"/>
          <p:cNvSpPr>
            <a:spLocks noChangeAspect="1" noChangeArrowheads="1"/>
          </p:cNvSpPr>
          <p:nvPr/>
        </p:nvSpPr>
        <p:spPr bwMode="auto">
          <a:xfrm>
            <a:off x="165100" y="7938"/>
            <a:ext cx="3302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4" name="ZoneTexte 13"/>
          <p:cNvSpPr txBox="1"/>
          <p:nvPr/>
        </p:nvSpPr>
        <p:spPr>
          <a:xfrm>
            <a:off x="1208584" y="1745036"/>
            <a:ext cx="815275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kumimoji="1" lang="en-GB" sz="2400" i="0" dirty="0" smtClean="0">
                <a:solidFill>
                  <a:schemeClr val="bg2"/>
                </a:solidFill>
              </a:rPr>
              <a:t>Capacity to </a:t>
            </a:r>
            <a:r>
              <a:rPr kumimoji="1" lang="en-GB" sz="2400" b="1" i="0" dirty="0" smtClean="0">
                <a:solidFill>
                  <a:schemeClr val="bg2"/>
                </a:solidFill>
              </a:rPr>
              <a:t>win market share</a:t>
            </a:r>
          </a:p>
          <a:p>
            <a:pPr marL="342900" indent="-342900">
              <a:spcBef>
                <a:spcPts val="1200"/>
              </a:spcBef>
              <a:buClr>
                <a:schemeClr val="bg2"/>
              </a:buClr>
              <a:buFont typeface="Wingdings" panose="05000000000000000000" pitchFamily="2" charset="2"/>
              <a:buChar char="§"/>
            </a:pPr>
            <a:endParaRPr kumimoji="1" lang="en-GB" sz="1000" i="0" dirty="0" smtClean="0">
              <a:solidFill>
                <a:schemeClr val="bg2"/>
              </a:solidFill>
            </a:endParaRPr>
          </a:p>
          <a:p>
            <a:pPr marL="342900" indent="-342900">
              <a:spcBef>
                <a:spcPts val="1200"/>
              </a:spcBef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kumimoji="1" lang="en-GB" sz="2400" i="0" dirty="0" smtClean="0">
                <a:solidFill>
                  <a:schemeClr val="bg2"/>
                </a:solidFill>
              </a:rPr>
              <a:t>Ability to extract value by combining </a:t>
            </a:r>
            <a:r>
              <a:rPr kumimoji="1" lang="en-GB" sz="2400" b="1" i="0" dirty="0" smtClean="0">
                <a:solidFill>
                  <a:schemeClr val="bg2"/>
                </a:solidFill>
              </a:rPr>
              <a:t>Business and </a:t>
            </a:r>
            <a:r>
              <a:rPr kumimoji="1" lang="en-GB" sz="2400" b="1" i="0" dirty="0" smtClean="0">
                <a:solidFill>
                  <a:schemeClr val="bg2"/>
                </a:solidFill>
              </a:rPr>
              <a:t>Technology knowledge</a:t>
            </a:r>
            <a:endParaRPr kumimoji="1" lang="en-GB" sz="2400" b="1" i="0" dirty="0" smtClean="0">
              <a:solidFill>
                <a:schemeClr val="bg2"/>
              </a:solidFill>
            </a:endParaRPr>
          </a:p>
          <a:p>
            <a:pPr marL="342900" indent="-342900">
              <a:spcBef>
                <a:spcPts val="1200"/>
              </a:spcBef>
              <a:buClr>
                <a:schemeClr val="bg2"/>
              </a:buClr>
              <a:buFont typeface="Wingdings" panose="05000000000000000000" pitchFamily="2" charset="2"/>
              <a:buChar char="§"/>
            </a:pPr>
            <a:endParaRPr kumimoji="1" lang="en-GB" sz="1000" i="0" dirty="0" smtClean="0">
              <a:solidFill>
                <a:schemeClr val="bg2"/>
              </a:solidFill>
            </a:endParaRPr>
          </a:p>
          <a:p>
            <a:pPr marL="342900" indent="-342900">
              <a:spcBef>
                <a:spcPts val="1200"/>
              </a:spcBef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kumimoji="1" lang="en-GB" sz="2400" i="0" dirty="0" smtClean="0">
                <a:solidFill>
                  <a:schemeClr val="bg2"/>
                </a:solidFill>
              </a:rPr>
              <a:t>Quality and strength of our </a:t>
            </a:r>
            <a:r>
              <a:rPr kumimoji="1" lang="en-GB" sz="2400" b="1" i="0" dirty="0" smtClean="0">
                <a:solidFill>
                  <a:schemeClr val="bg2"/>
                </a:solidFill>
              </a:rPr>
              <a:t>teams</a:t>
            </a:r>
          </a:p>
          <a:p>
            <a:pPr marL="342900" indent="-342900">
              <a:spcBef>
                <a:spcPts val="1200"/>
              </a:spcBef>
              <a:buClr>
                <a:schemeClr val="bg2"/>
              </a:buClr>
              <a:buFont typeface="Wingdings" panose="05000000000000000000" pitchFamily="2" charset="2"/>
              <a:buChar char="§"/>
            </a:pPr>
            <a:endParaRPr kumimoji="1" lang="en-GB" sz="1000" i="0" dirty="0" smtClean="0">
              <a:solidFill>
                <a:schemeClr val="bg2"/>
              </a:solidFill>
            </a:endParaRPr>
          </a:p>
          <a:p>
            <a:pPr marL="342900" indent="-342900">
              <a:spcBef>
                <a:spcPts val="1200"/>
              </a:spcBef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kumimoji="1" lang="en-GB" sz="2400" i="0" dirty="0" smtClean="0">
                <a:solidFill>
                  <a:schemeClr val="bg2"/>
                </a:solidFill>
              </a:rPr>
              <a:t>Savoir-faire in the field of </a:t>
            </a:r>
            <a:r>
              <a:rPr kumimoji="1" lang="en-GB" sz="2400" b="1" i="0" dirty="0" smtClean="0">
                <a:solidFill>
                  <a:schemeClr val="bg2"/>
                </a:solidFill>
              </a:rPr>
              <a:t>external growth</a:t>
            </a:r>
          </a:p>
          <a:p>
            <a:pPr marL="342900" indent="-342900">
              <a:spcBef>
                <a:spcPts val="1200"/>
              </a:spcBef>
              <a:buClr>
                <a:schemeClr val="bg2"/>
              </a:buClr>
              <a:buFont typeface="Wingdings" panose="05000000000000000000" pitchFamily="2" charset="2"/>
              <a:buChar char="§"/>
            </a:pPr>
            <a:endParaRPr kumimoji="1" lang="en-GB" sz="1000" i="0" dirty="0" smtClean="0">
              <a:solidFill>
                <a:schemeClr val="bg2"/>
              </a:solidFill>
            </a:endParaRPr>
          </a:p>
          <a:p>
            <a:pPr marL="342900" indent="-342900">
              <a:spcBef>
                <a:spcPts val="1200"/>
              </a:spcBef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kumimoji="1" lang="en-GB" sz="2400" b="1" i="0" dirty="0" smtClean="0">
                <a:solidFill>
                  <a:schemeClr val="bg2"/>
                </a:solidFill>
              </a:rPr>
              <a:t>Financial</a:t>
            </a:r>
            <a:r>
              <a:rPr kumimoji="1" lang="en-GB" sz="2400" i="0" dirty="0" smtClean="0">
                <a:solidFill>
                  <a:schemeClr val="bg2"/>
                </a:solidFill>
              </a:rPr>
              <a:t> capacity</a:t>
            </a:r>
            <a:endParaRPr kumimoji="1" lang="en-GB" sz="2400" b="1" i="0" dirty="0">
              <a:solidFill>
                <a:schemeClr val="bg2"/>
              </a:solidFill>
            </a:endParaRPr>
          </a:p>
        </p:txBody>
      </p:sp>
      <p:sp>
        <p:nvSpPr>
          <p:cNvPr id="7" name="AutoShape 2" descr="&quot;Rising to a challenge&quot; image-research results"/>
          <p:cNvSpPr>
            <a:spLocks noChangeAspect="1" noChangeArrowheads="1"/>
          </p:cNvSpPr>
          <p:nvPr/>
        </p:nvSpPr>
        <p:spPr bwMode="auto">
          <a:xfrm>
            <a:off x="330200" y="160338"/>
            <a:ext cx="3302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Strategic strengths we can leverage for the future 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09400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Governance</a:t>
            </a:r>
            <a:endParaRPr lang="en-GB" dirty="0"/>
          </a:p>
        </p:txBody>
      </p:sp>
      <p:sp>
        <p:nvSpPr>
          <p:cNvPr id="30" name="Rectangle 29"/>
          <p:cNvSpPr/>
          <p:nvPr/>
        </p:nvSpPr>
        <p:spPr>
          <a:xfrm>
            <a:off x="840952" y="2634989"/>
            <a:ext cx="8255041" cy="26851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1" name="Triangle isocèle 50"/>
          <p:cNvSpPr/>
          <p:nvPr/>
        </p:nvSpPr>
        <p:spPr>
          <a:xfrm rot="5400000">
            <a:off x="3718891" y="2970624"/>
            <a:ext cx="324000" cy="144000"/>
          </a:xfrm>
          <a:prstGeom prst="triangle">
            <a:avLst/>
          </a:pr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2" name="ZoneTexte 51"/>
          <p:cNvSpPr txBox="1"/>
          <p:nvPr/>
        </p:nvSpPr>
        <p:spPr bwMode="auto">
          <a:xfrm>
            <a:off x="4001953" y="2758153"/>
            <a:ext cx="1911101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5F5F5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80975" indent="-180975"/>
            <a:r>
              <a:rPr lang="en-GB" sz="1400" b="1" i="0" kern="0" dirty="0" smtClean="0">
                <a:solidFill>
                  <a:schemeClr val="bg2"/>
                </a:solidFill>
              </a:rPr>
              <a:t>Patrick HIRIGOYEN</a:t>
            </a:r>
          </a:p>
          <a:p>
            <a:pPr marL="180975" indent="-180975"/>
            <a:endParaRPr lang="en-GB" sz="700" b="1" i="0" kern="0" dirty="0">
              <a:solidFill>
                <a:schemeClr val="bg2"/>
              </a:solidFill>
            </a:endParaRPr>
          </a:p>
          <a:p>
            <a:r>
              <a:rPr lang="en-GB" kern="0" dirty="0" smtClean="0">
                <a:solidFill>
                  <a:schemeClr val="tx1"/>
                </a:solidFill>
              </a:rPr>
              <a:t>COO and Member of the </a:t>
            </a:r>
            <a:br>
              <a:rPr lang="en-GB" kern="0" dirty="0" smtClean="0">
                <a:solidFill>
                  <a:schemeClr val="tx1"/>
                </a:solidFill>
              </a:rPr>
            </a:br>
            <a:r>
              <a:rPr lang="en-GB" kern="0" dirty="0" smtClean="0">
                <a:solidFill>
                  <a:schemeClr val="tx1"/>
                </a:solidFill>
              </a:rPr>
              <a:t>Management Board</a:t>
            </a:r>
          </a:p>
        </p:txBody>
      </p:sp>
      <p:sp>
        <p:nvSpPr>
          <p:cNvPr id="53" name="Rectangle 52"/>
          <p:cNvSpPr/>
          <p:nvPr/>
        </p:nvSpPr>
        <p:spPr>
          <a:xfrm>
            <a:off x="3391343" y="3084527"/>
            <a:ext cx="36000" cy="1548000"/>
          </a:xfrm>
          <a:prstGeom prst="rect">
            <a:avLst/>
          </a:prstGeom>
          <a:solidFill>
            <a:schemeClr val="bg1"/>
          </a:solidFill>
          <a:ln>
            <a:noFill/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4" name="Triangle isocèle 53"/>
          <p:cNvSpPr/>
          <p:nvPr/>
        </p:nvSpPr>
        <p:spPr>
          <a:xfrm rot="5400000">
            <a:off x="977527" y="2970624"/>
            <a:ext cx="324000" cy="144000"/>
          </a:xfrm>
          <a:prstGeom prst="triangle">
            <a:avLst/>
          </a:pr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5" name="ZoneTexte 54"/>
          <p:cNvSpPr txBox="1"/>
          <p:nvPr/>
        </p:nvSpPr>
        <p:spPr bwMode="auto">
          <a:xfrm>
            <a:off x="1250648" y="2758159"/>
            <a:ext cx="1531188" cy="979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5F5F5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80975" indent="-180975"/>
            <a:r>
              <a:rPr lang="en-GB" sz="1400" b="1" i="0" kern="0" dirty="0" smtClean="0">
                <a:solidFill>
                  <a:schemeClr val="bg2"/>
                </a:solidFill>
              </a:rPr>
              <a:t>Pascal IMBERT</a:t>
            </a:r>
          </a:p>
          <a:p>
            <a:pPr marL="180975" indent="-180975"/>
            <a:endParaRPr lang="en-GB" sz="600" b="1" i="0" kern="0" dirty="0" smtClean="0">
              <a:solidFill>
                <a:schemeClr val="bg2"/>
              </a:solidFill>
            </a:endParaRPr>
          </a:p>
          <a:p>
            <a:pPr>
              <a:spcBef>
                <a:spcPts val="200"/>
              </a:spcBef>
            </a:pPr>
            <a:r>
              <a:rPr lang="en-GB" kern="0" dirty="0" smtClean="0">
                <a:solidFill>
                  <a:schemeClr val="tx1"/>
                </a:solidFill>
              </a:rPr>
              <a:t>Chairman of the </a:t>
            </a:r>
            <a:br>
              <a:rPr lang="en-GB" kern="0" dirty="0" smtClean="0">
                <a:solidFill>
                  <a:schemeClr val="tx1"/>
                </a:solidFill>
              </a:rPr>
            </a:br>
            <a:r>
              <a:rPr lang="en-GB" kern="0" dirty="0" smtClean="0">
                <a:solidFill>
                  <a:schemeClr val="tx1"/>
                </a:solidFill>
              </a:rPr>
              <a:t>Management Board</a:t>
            </a:r>
            <a:r>
              <a:rPr dirty="0"/>
              <a:t/>
            </a:r>
            <a:br>
              <a:rPr dirty="0"/>
            </a:br>
            <a:endParaRPr lang="en-GB" kern="0" dirty="0" smtClean="0">
              <a:solidFill>
                <a:schemeClr val="tx1"/>
              </a:solidFill>
            </a:endParaRPr>
          </a:p>
        </p:txBody>
      </p:sp>
      <p:cxnSp>
        <p:nvCxnSpPr>
          <p:cNvPr id="56" name="Connecteur droit 55"/>
          <p:cNvCxnSpPr/>
          <p:nvPr/>
        </p:nvCxnSpPr>
        <p:spPr>
          <a:xfrm>
            <a:off x="1354052" y="3056089"/>
            <a:ext cx="1512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7" name="Connecteur droit 56"/>
          <p:cNvCxnSpPr/>
          <p:nvPr/>
        </p:nvCxnSpPr>
        <p:spPr>
          <a:xfrm>
            <a:off x="4089064" y="3059627"/>
            <a:ext cx="1908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60" name="Picture 2" descr="W:\Interne\0 - IMAGE &amp; LOGOS\Photos-personnes\Photos presse\Hirigoyen Patrick\P Hirigoyen bd\_R7V1356.jpg"/>
          <p:cNvPicPr preferRelativeResize="0">
            <a:picLocks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871"/>
          <a:stretch/>
        </p:blipFill>
        <p:spPr bwMode="auto">
          <a:xfrm>
            <a:off x="4225088" y="3709685"/>
            <a:ext cx="1044000" cy="118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61" name="Picture 2" descr="C:\Users\boitard\Pictures\PI\Pascal Imbert_Solucom1.JPG"/>
          <p:cNvPicPr preferRelativeResize="0">
            <a:picLocks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2" r="10577" b="8410"/>
          <a:stretch/>
        </p:blipFill>
        <p:spPr bwMode="auto">
          <a:xfrm>
            <a:off x="1538326" y="3668120"/>
            <a:ext cx="1044000" cy="118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sp>
        <p:nvSpPr>
          <p:cNvPr id="65" name="Triangle isocèle 64"/>
          <p:cNvSpPr/>
          <p:nvPr/>
        </p:nvSpPr>
        <p:spPr>
          <a:xfrm rot="5400000">
            <a:off x="6888893" y="2970421"/>
            <a:ext cx="324000" cy="144000"/>
          </a:xfrm>
          <a:prstGeom prst="triangle">
            <a:avLst/>
          </a:pr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6" name="ZoneTexte 65"/>
          <p:cNvSpPr txBox="1"/>
          <p:nvPr/>
        </p:nvSpPr>
        <p:spPr bwMode="auto">
          <a:xfrm>
            <a:off x="7162015" y="2757952"/>
            <a:ext cx="1797287" cy="610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5F5F5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80975" indent="-180975"/>
            <a:r>
              <a:rPr lang="en-GB" sz="1400" b="1" i="0" kern="0" dirty="0" smtClean="0">
                <a:solidFill>
                  <a:schemeClr val="bg2"/>
                </a:solidFill>
              </a:rPr>
              <a:t>Tiphanie BORDIER</a:t>
            </a:r>
          </a:p>
          <a:p>
            <a:pPr marL="180975" indent="-180975"/>
            <a:endParaRPr lang="en-GB" sz="600" b="1" i="0" kern="0" dirty="0" smtClean="0">
              <a:solidFill>
                <a:schemeClr val="bg2"/>
              </a:solidFill>
            </a:endParaRPr>
          </a:p>
          <a:p>
            <a:pPr>
              <a:spcBef>
                <a:spcPts val="200"/>
              </a:spcBef>
            </a:pPr>
            <a:r>
              <a:rPr lang="en-GB" kern="0" dirty="0" smtClean="0">
                <a:solidFill>
                  <a:schemeClr val="tx1"/>
                </a:solidFill>
              </a:rPr>
              <a:t>Chief  Financial Officer</a:t>
            </a:r>
          </a:p>
        </p:txBody>
      </p:sp>
      <p:cxnSp>
        <p:nvCxnSpPr>
          <p:cNvPr id="67" name="Connecteur droit 66"/>
          <p:cNvCxnSpPr/>
          <p:nvPr/>
        </p:nvCxnSpPr>
        <p:spPr>
          <a:xfrm>
            <a:off x="7265418" y="3055886"/>
            <a:ext cx="1512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69" name="Picture 5" descr="\\SGSOLNAS01\Mediavideo\Photos\Photos Serge\BORDIER Tiphanie\Tiphanie-BORDIER-4.jpg"/>
          <p:cNvPicPr preferRelativeResize="0">
            <a:picLocks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3" t="9840" r="8080" b="23017"/>
          <a:stretch/>
        </p:blipFill>
        <p:spPr bwMode="auto">
          <a:xfrm>
            <a:off x="7449692" y="3668827"/>
            <a:ext cx="1008001" cy="11880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6551407" y="3084527"/>
            <a:ext cx="36000" cy="1548000"/>
          </a:xfrm>
          <a:prstGeom prst="rect">
            <a:avLst/>
          </a:prstGeom>
          <a:solidFill>
            <a:schemeClr val="bg1"/>
          </a:solidFill>
          <a:ln>
            <a:noFill/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8172897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cteur droit 8"/>
          <p:cNvCxnSpPr/>
          <p:nvPr/>
        </p:nvCxnSpPr>
        <p:spPr>
          <a:xfrm>
            <a:off x="1237583" y="2467256"/>
            <a:ext cx="0" cy="2592000"/>
          </a:xfrm>
          <a:prstGeom prst="line">
            <a:avLst/>
          </a:prstGeom>
          <a:ln>
            <a:solidFill>
              <a:srgbClr val="B2B2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/>
              </a:rPr>
              <a:t>Contents</a:t>
            </a:r>
            <a:endParaRPr lang="en-GB" dirty="0">
              <a:latin typeface="Arial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404453" y="2413000"/>
            <a:ext cx="3882794" cy="393954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GB" sz="2450" i="0" dirty="0">
                <a:solidFill>
                  <a:schemeClr val="bg1">
                    <a:lumMod val="75000"/>
                  </a:schemeClr>
                </a:solidFill>
                <a:latin typeface="Arial"/>
              </a:rPr>
              <a:t>1. 2014/15 full-year results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100842" y="3941116"/>
            <a:ext cx="635000" cy="46935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2450" i="0" dirty="0" smtClean="0">
                <a:solidFill>
                  <a:srgbClr val="00477F"/>
                </a:solidFill>
                <a:latin typeface="Arial"/>
              </a:rPr>
              <a:t>►</a:t>
            </a:r>
            <a:endParaRPr lang="en-GB" sz="2450" i="0" dirty="0">
              <a:solidFill>
                <a:srgbClr val="00477F"/>
              </a:solidFill>
              <a:latin typeface="Arial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418342" y="4739694"/>
            <a:ext cx="2767104" cy="393954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GB" sz="2450" i="0" dirty="0">
                <a:solidFill>
                  <a:srgbClr val="C0C0C0"/>
                </a:solidFill>
                <a:latin typeface="Arial"/>
              </a:rPr>
              <a:t>4. 2015/16 outlook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404454" y="4026647"/>
            <a:ext cx="5376655" cy="39395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fr-FR"/>
            </a:defPPr>
            <a:lvl1pPr>
              <a:lnSpc>
                <a:spcPct val="80000"/>
              </a:lnSpc>
              <a:defRPr sz="2700" i="0">
                <a:solidFill>
                  <a:srgbClr val="C0C0C0"/>
                </a:solidFill>
                <a:latin typeface="Arial"/>
              </a:defRPr>
            </a:lvl1pPr>
          </a:lstStyle>
          <a:p>
            <a:r>
              <a:rPr lang="en-GB" sz="2450" dirty="0">
                <a:solidFill>
                  <a:srgbClr val="00477F"/>
                </a:solidFill>
              </a:rPr>
              <a:t>3. New strategic </a:t>
            </a:r>
            <a:r>
              <a:rPr lang="en-GB" sz="2450" dirty="0" smtClean="0">
                <a:solidFill>
                  <a:srgbClr val="00477F"/>
                </a:solidFill>
              </a:rPr>
              <a:t>plan: Up 2020</a:t>
            </a:r>
            <a:endParaRPr lang="en-GB" sz="2450" dirty="0">
              <a:solidFill>
                <a:srgbClr val="00477F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418343" y="3212747"/>
            <a:ext cx="7929320" cy="39395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fr-FR"/>
            </a:defPPr>
            <a:lvl1pPr>
              <a:lnSpc>
                <a:spcPct val="80000"/>
              </a:lnSpc>
              <a:defRPr sz="2700" i="0">
                <a:solidFill>
                  <a:srgbClr val="C0C0C0"/>
                </a:solidFill>
                <a:latin typeface="Arial"/>
              </a:defRPr>
            </a:lvl1pPr>
          </a:lstStyle>
          <a:p>
            <a:r>
              <a:rPr lang="en-GB" sz="2450" dirty="0">
                <a:solidFill>
                  <a:schemeClr val="bg1">
                    <a:lumMod val="75000"/>
                  </a:schemeClr>
                </a:solidFill>
              </a:rPr>
              <a:t>2. </a:t>
            </a:r>
            <a:r>
              <a:rPr lang="en-GB" sz="2450" dirty="0" smtClean="0">
                <a:solidFill>
                  <a:schemeClr val="bg1">
                    <a:lumMod val="75000"/>
                  </a:schemeClr>
                </a:solidFill>
              </a:rPr>
              <a:t>2014/15 key events</a:t>
            </a:r>
            <a:endParaRPr lang="en-GB" sz="245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161504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://img1.gtsstatic.com/wallpapers/740925ac254d6a6b8cb5440be43cb946_large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9" b="21801"/>
          <a:stretch/>
        </p:blipFill>
        <p:spPr bwMode="auto">
          <a:xfrm>
            <a:off x="-152402" y="-26987"/>
            <a:ext cx="10600267" cy="6922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2015 – 2020, the </a:t>
            </a:r>
            <a:r>
              <a:rPr lang="en-GB" dirty="0" smtClean="0"/>
              <a:t>3</a:t>
            </a:r>
            <a:r>
              <a:rPr lang="en-GB" baseline="30000" dirty="0" smtClean="0"/>
              <a:t>rd</a:t>
            </a:r>
            <a:r>
              <a:rPr lang="en-GB" dirty="0" smtClean="0"/>
              <a:t> </a:t>
            </a:r>
            <a:r>
              <a:rPr lang="en-GB" dirty="0" smtClean="0"/>
              <a:t>revolution now under way</a:t>
            </a:r>
            <a:endParaRPr lang="en-GB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294967295"/>
          </p:nvPr>
        </p:nvSpPr>
        <p:spPr>
          <a:xfrm>
            <a:off x="0" y="6669088"/>
            <a:ext cx="9921875" cy="18891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smtClean="0">
                <a:solidFill>
                  <a:srgbClr val="5F5F5F"/>
                </a:solidFill>
              </a:rPr>
              <a:t>19 June 2014 - Property of Solucom, reproduction is strictly prohibited </a:t>
            </a:r>
            <a:endParaRPr lang="en-GB" dirty="0">
              <a:solidFill>
                <a:srgbClr val="5F5F5F"/>
              </a:solidFill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350491" y="1846352"/>
            <a:ext cx="9060211" cy="3914288"/>
          </a:xfrm>
          <a:prstGeom prst="rect">
            <a:avLst/>
          </a:prstGeom>
        </p:spPr>
        <p:txBody>
          <a:bodyPr/>
          <a:lstStyle>
            <a:lvl1pPr marL="274638" indent="-274638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04780"/>
              </a:buClr>
              <a:buFont typeface="Wingdings" pitchFamily="2" charset="2"/>
              <a:buChar char="§"/>
              <a:defRPr kumimoji="1" sz="24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722313" indent="-2682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4780"/>
              </a:buClr>
              <a:buSzPct val="65000"/>
              <a:buFont typeface="Webdings" pitchFamily="18" charset="2"/>
              <a:buChar char="4"/>
              <a:defRPr kumimoji="1" sz="2000">
                <a:solidFill>
                  <a:srgbClr val="5F5F5F"/>
                </a:solidFill>
                <a:latin typeface="+mn-lt"/>
              </a:defRPr>
            </a:lvl2pPr>
            <a:lvl3pPr marL="1081088" indent="-1793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4780"/>
              </a:buClr>
              <a:buSzPct val="50000"/>
              <a:buFont typeface="Webdings" pitchFamily="18" charset="2"/>
              <a:buChar char="="/>
              <a:defRPr kumimoji="1" sz="1300">
                <a:solidFill>
                  <a:srgbClr val="5F5F5F"/>
                </a:solidFill>
                <a:latin typeface="+mn-lt"/>
              </a:defRPr>
            </a:lvl3pPr>
            <a:lvl4pPr marL="1344613" indent="-841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4780"/>
              </a:buClr>
              <a:buSzPct val="80000"/>
              <a:buFont typeface="Microsoft Sans Serif" pitchFamily="34" charset="0"/>
              <a:buChar char="-"/>
              <a:defRPr kumimoji="1" sz="1000">
                <a:solidFill>
                  <a:srgbClr val="5F5F5F"/>
                </a:solidFill>
                <a:latin typeface="+mn-lt"/>
              </a:defRPr>
            </a:lvl4pPr>
            <a:lvl5pPr marL="1609725" indent="-85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4780"/>
              </a:buClr>
              <a:buSzPct val="80000"/>
              <a:buChar char="•"/>
              <a:defRPr kumimoji="1" sz="800">
                <a:solidFill>
                  <a:srgbClr val="5F5F5F"/>
                </a:solidFill>
                <a:latin typeface="+mn-lt"/>
              </a:defRPr>
            </a:lvl5pPr>
            <a:lvl6pPr marL="2066925" indent="-85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4780"/>
              </a:buClr>
              <a:buSzPct val="80000"/>
              <a:buChar char="•"/>
              <a:defRPr kumimoji="1" sz="800">
                <a:solidFill>
                  <a:srgbClr val="5F5F5F"/>
                </a:solidFill>
                <a:latin typeface="+mn-lt"/>
              </a:defRPr>
            </a:lvl6pPr>
            <a:lvl7pPr marL="2524125" indent="-85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4780"/>
              </a:buClr>
              <a:buSzPct val="80000"/>
              <a:buChar char="•"/>
              <a:defRPr kumimoji="1" sz="800">
                <a:solidFill>
                  <a:srgbClr val="5F5F5F"/>
                </a:solidFill>
                <a:latin typeface="+mn-lt"/>
              </a:defRPr>
            </a:lvl7pPr>
            <a:lvl8pPr marL="2981325" indent="-85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4780"/>
              </a:buClr>
              <a:buSzPct val="80000"/>
              <a:buChar char="•"/>
              <a:defRPr kumimoji="1" sz="800">
                <a:solidFill>
                  <a:srgbClr val="5F5F5F"/>
                </a:solidFill>
                <a:latin typeface="+mn-lt"/>
              </a:defRPr>
            </a:lvl8pPr>
            <a:lvl9pPr marL="3438525" indent="-85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4780"/>
              </a:buClr>
              <a:buSzPct val="80000"/>
              <a:buChar char="•"/>
              <a:defRPr kumimoji="1" sz="800">
                <a:solidFill>
                  <a:srgbClr val="5F5F5F"/>
                </a:solidFill>
                <a:latin typeface="+mn-lt"/>
              </a:defRPr>
            </a:lvl9pPr>
          </a:lstStyle>
          <a:p>
            <a:pPr marL="450850" lvl="0" indent="-360000">
              <a:spcBef>
                <a:spcPts val="0"/>
              </a:spcBef>
              <a:buSzPct val="86000"/>
            </a:pPr>
            <a:endParaRPr lang="en-GB" sz="3600" i="0" dirty="0" smtClean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39555" y="5760640"/>
            <a:ext cx="9945555" cy="112474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0850" algn="ctr">
              <a:buSzPct val="86000"/>
            </a:pPr>
            <a:r>
              <a:rPr lang="fr-FR" sz="2000" b="1" i="0" dirty="0">
                <a:solidFill>
                  <a:schemeClr val="bg1"/>
                </a:solidFill>
                <a:sym typeface="Webdings"/>
              </a:rPr>
              <a:t></a:t>
            </a:r>
            <a:r>
              <a:rPr lang="en-GB" dirty="0" smtClean="0"/>
              <a:t> </a:t>
            </a:r>
            <a:r>
              <a:rPr lang="en-GB" sz="2000" b="1" i="0" dirty="0" smtClean="0">
                <a:solidFill>
                  <a:schemeClr val="bg1"/>
                </a:solidFill>
              </a:rPr>
              <a:t>Everything to be determined in </a:t>
            </a:r>
            <a:r>
              <a:rPr lang="en-GB" sz="2000" b="1" i="0" dirty="0" smtClean="0">
                <a:solidFill>
                  <a:schemeClr val="bg1"/>
                </a:solidFill>
              </a:rPr>
              <a:t>the </a:t>
            </a:r>
            <a:r>
              <a:rPr lang="en-GB" sz="2000" b="1" i="0" dirty="0" smtClean="0">
                <a:solidFill>
                  <a:schemeClr val="bg1"/>
                </a:solidFill>
              </a:rPr>
              <a:t>next </a:t>
            </a:r>
            <a:r>
              <a:rPr lang="en-GB" sz="2000" b="1" i="0" dirty="0" smtClean="0">
                <a:solidFill>
                  <a:schemeClr val="bg1"/>
                </a:solidFill>
              </a:rPr>
              <a:t>few years </a:t>
            </a:r>
          </a:p>
        </p:txBody>
      </p:sp>
      <p:sp>
        <p:nvSpPr>
          <p:cNvPr id="8" name="AutoShape 2" descr="Image maquette"/>
          <p:cNvSpPr>
            <a:spLocks noChangeAspect="1" noChangeArrowheads="1"/>
          </p:cNvSpPr>
          <p:nvPr/>
        </p:nvSpPr>
        <p:spPr bwMode="auto">
          <a:xfrm>
            <a:off x="68794" y="-1516063"/>
            <a:ext cx="5159375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BDP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342121" y="6669087"/>
            <a:ext cx="685800" cy="20127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kumimoji="1" sz="800">
                <a:solidFill>
                  <a:schemeClr val="tx1"/>
                </a:solidFill>
                <a:cs typeface="Arial" charset="0"/>
              </a:defRPr>
            </a:lvl1pPr>
          </a:lstStyle>
          <a:p>
            <a:r>
              <a:rPr lang="en-GB" dirty="0" smtClean="0">
                <a:solidFill>
                  <a:schemeClr val="bg1"/>
                </a:solidFill>
              </a:rPr>
              <a:t>21</a:t>
            </a:r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11" name="Connecteur droit 10"/>
          <p:cNvCxnSpPr/>
          <p:nvPr/>
        </p:nvCxnSpPr>
        <p:spPr>
          <a:xfrm>
            <a:off x="233917" y="1059607"/>
            <a:ext cx="3888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9296" y="1535429"/>
            <a:ext cx="7725245" cy="769885"/>
          </a:xfrm>
          <a:prstGeom prst="rect">
            <a:avLst/>
          </a:prstGeom>
          <a:solidFill>
            <a:srgbClr val="EEF3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108000" bIns="0" rtlCol="0" anchor="ctr"/>
          <a:lstStyle/>
          <a:p>
            <a:pPr marL="450850" indent="-360000" algn="ctr">
              <a:spcBef>
                <a:spcPts val="0"/>
              </a:spcBef>
              <a:buSzPct val="86000"/>
            </a:pPr>
            <a:r>
              <a:rPr lang="en-GB" sz="1900" i="0" dirty="0">
                <a:solidFill>
                  <a:schemeClr val="bg2"/>
                </a:solidFill>
                <a:latin typeface="+mn-lt"/>
                <a:cs typeface="+mn-cs"/>
              </a:rPr>
              <a:t>The dawning of a new age, after a period of unprecedented recession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126766" y="2956009"/>
            <a:ext cx="7612911" cy="778108"/>
          </a:xfrm>
          <a:prstGeom prst="rect">
            <a:avLst/>
          </a:prstGeom>
          <a:solidFill>
            <a:srgbClr val="EEF3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0850" indent="-360000">
              <a:spcBef>
                <a:spcPts val="0"/>
              </a:spcBef>
              <a:buSzPct val="86000"/>
            </a:pPr>
            <a:r>
              <a:rPr lang="en-GB" sz="1900" i="0" dirty="0">
                <a:solidFill>
                  <a:schemeClr val="bg2"/>
                </a:solidFill>
                <a:latin typeface="+mn-lt"/>
                <a:cs typeface="+mn-cs"/>
              </a:rPr>
              <a:t>The transformations taking place are creating a new and for </a:t>
            </a:r>
            <a:r>
              <a:rPr lang="en-GB" sz="1900" i="0" dirty="0" smtClean="0">
                <a:solidFill>
                  <a:schemeClr val="bg2"/>
                </a:solidFill>
                <a:latin typeface="+mn-lt"/>
                <a:cs typeface="+mn-cs"/>
              </a:rPr>
              <a:t>the</a:t>
            </a:r>
          </a:p>
          <a:p>
            <a:pPr marL="450850" indent="-360000">
              <a:spcBef>
                <a:spcPts val="0"/>
              </a:spcBef>
              <a:buSzPct val="86000"/>
            </a:pPr>
            <a:r>
              <a:rPr lang="en-GB" sz="1900" i="0" dirty="0" smtClean="0">
                <a:solidFill>
                  <a:schemeClr val="bg2"/>
                </a:solidFill>
                <a:latin typeface="+mn-lt"/>
                <a:cs typeface="+mn-cs"/>
              </a:rPr>
              <a:t>most </a:t>
            </a:r>
            <a:r>
              <a:rPr lang="en-GB" sz="1900" i="0" dirty="0">
                <a:solidFill>
                  <a:schemeClr val="bg2"/>
                </a:solidFill>
                <a:latin typeface="+mn-lt"/>
                <a:cs typeface="+mn-cs"/>
              </a:rPr>
              <a:t>part unknown environment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957278" y="4384818"/>
            <a:ext cx="7655241" cy="757143"/>
          </a:xfrm>
          <a:prstGeom prst="rect">
            <a:avLst/>
          </a:prstGeom>
          <a:solidFill>
            <a:srgbClr val="EEF3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0850" indent="-360000">
              <a:spcBef>
                <a:spcPts val="0"/>
              </a:spcBef>
              <a:buSzPct val="86000"/>
            </a:pPr>
            <a:r>
              <a:rPr lang="en-GB" sz="1900" i="0" dirty="0">
                <a:solidFill>
                  <a:schemeClr val="bg2"/>
                </a:solidFill>
                <a:latin typeface="+mn-lt"/>
                <a:cs typeface="+mn-cs"/>
              </a:rPr>
              <a:t>Our clients must adapt to these changes and transform ... or else </a:t>
            </a:r>
            <a:r>
              <a:rPr lang="en-GB" sz="1900" i="0" dirty="0" smtClean="0">
                <a:solidFill>
                  <a:schemeClr val="bg2"/>
                </a:solidFill>
                <a:latin typeface="+mn-lt"/>
                <a:cs typeface="+mn-cs"/>
              </a:rPr>
              <a:t>fall</a:t>
            </a:r>
          </a:p>
          <a:p>
            <a:pPr marL="450850" indent="-360000">
              <a:spcBef>
                <a:spcPts val="0"/>
              </a:spcBef>
              <a:buSzPct val="86000"/>
            </a:pPr>
            <a:r>
              <a:rPr lang="en-GB" sz="1900" i="0" dirty="0" smtClean="0">
                <a:solidFill>
                  <a:schemeClr val="bg2"/>
                </a:solidFill>
                <a:latin typeface="+mn-lt"/>
                <a:cs typeface="+mn-cs"/>
              </a:rPr>
              <a:t>into </a:t>
            </a:r>
            <a:r>
              <a:rPr lang="en-GB" sz="1900" i="0" dirty="0">
                <a:solidFill>
                  <a:schemeClr val="bg2"/>
                </a:solidFill>
                <a:latin typeface="+mn-lt"/>
                <a:cs typeface="+mn-cs"/>
              </a:rPr>
              <a:t>decline and disappear</a:t>
            </a:r>
          </a:p>
        </p:txBody>
      </p:sp>
    </p:spTree>
    <p:extLst>
      <p:ext uri="{BB962C8B-B14F-4D97-AF65-F5344CB8AC3E}">
        <p14:creationId xmlns:p14="http://schemas.microsoft.com/office/powerpoint/2010/main" val="186043908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lamigeon\Downloads\Fotolia_82130801_Subscription_Monthly_XX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138" y="-11748"/>
            <a:ext cx="9992497" cy="7319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11748"/>
            <a:ext cx="9921875" cy="927101"/>
          </a:xfrm>
        </p:spPr>
        <p:txBody>
          <a:bodyPr/>
          <a:lstStyle/>
          <a:p>
            <a:r>
              <a:rPr lang="en-GB" dirty="0" smtClean="0"/>
              <a:t>2015 - 2020, a first-rate opportunity for Solucom…</a:t>
            </a:r>
            <a:endParaRPr lang="en-GB" dirty="0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495300" y="1760240"/>
            <a:ext cx="9060211" cy="4176464"/>
          </a:xfrm>
          <a:prstGeom prst="rect">
            <a:avLst/>
          </a:prstGeom>
        </p:spPr>
        <p:txBody>
          <a:bodyPr/>
          <a:lstStyle>
            <a:lvl1pPr marL="274638" indent="-274638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04780"/>
              </a:buClr>
              <a:buFont typeface="Wingdings" pitchFamily="2" charset="2"/>
              <a:buChar char="§"/>
              <a:defRPr kumimoji="1" sz="24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722313" indent="-2682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4780"/>
              </a:buClr>
              <a:buSzPct val="65000"/>
              <a:buFont typeface="Webdings" pitchFamily="18" charset="2"/>
              <a:buChar char="4"/>
              <a:defRPr kumimoji="1" sz="2000">
                <a:solidFill>
                  <a:srgbClr val="5F5F5F"/>
                </a:solidFill>
                <a:latin typeface="+mn-lt"/>
              </a:defRPr>
            </a:lvl2pPr>
            <a:lvl3pPr marL="1081088" indent="-1793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4780"/>
              </a:buClr>
              <a:buSzPct val="50000"/>
              <a:buFont typeface="Webdings" pitchFamily="18" charset="2"/>
              <a:buChar char="="/>
              <a:defRPr kumimoji="1" sz="1300">
                <a:solidFill>
                  <a:srgbClr val="5F5F5F"/>
                </a:solidFill>
                <a:latin typeface="+mn-lt"/>
              </a:defRPr>
            </a:lvl3pPr>
            <a:lvl4pPr marL="1344613" indent="-841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4780"/>
              </a:buClr>
              <a:buSzPct val="80000"/>
              <a:buFont typeface="Microsoft Sans Serif" pitchFamily="34" charset="0"/>
              <a:buChar char="-"/>
              <a:defRPr kumimoji="1" sz="1000">
                <a:solidFill>
                  <a:srgbClr val="5F5F5F"/>
                </a:solidFill>
                <a:latin typeface="+mn-lt"/>
              </a:defRPr>
            </a:lvl4pPr>
            <a:lvl5pPr marL="1609725" indent="-85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4780"/>
              </a:buClr>
              <a:buSzPct val="80000"/>
              <a:buChar char="•"/>
              <a:defRPr kumimoji="1" sz="800">
                <a:solidFill>
                  <a:srgbClr val="5F5F5F"/>
                </a:solidFill>
                <a:latin typeface="+mn-lt"/>
              </a:defRPr>
            </a:lvl5pPr>
            <a:lvl6pPr marL="2066925" indent="-85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4780"/>
              </a:buClr>
              <a:buSzPct val="80000"/>
              <a:buChar char="•"/>
              <a:defRPr kumimoji="1" sz="800">
                <a:solidFill>
                  <a:srgbClr val="5F5F5F"/>
                </a:solidFill>
                <a:latin typeface="+mn-lt"/>
              </a:defRPr>
            </a:lvl6pPr>
            <a:lvl7pPr marL="2524125" indent="-85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4780"/>
              </a:buClr>
              <a:buSzPct val="80000"/>
              <a:buChar char="•"/>
              <a:defRPr kumimoji="1" sz="800">
                <a:solidFill>
                  <a:srgbClr val="5F5F5F"/>
                </a:solidFill>
                <a:latin typeface="+mn-lt"/>
              </a:defRPr>
            </a:lvl7pPr>
            <a:lvl8pPr marL="2981325" indent="-85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4780"/>
              </a:buClr>
              <a:buSzPct val="80000"/>
              <a:buChar char="•"/>
              <a:defRPr kumimoji="1" sz="800">
                <a:solidFill>
                  <a:srgbClr val="5F5F5F"/>
                </a:solidFill>
                <a:latin typeface="+mn-lt"/>
              </a:defRPr>
            </a:lvl8pPr>
            <a:lvl9pPr marL="3438525" indent="-85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4780"/>
              </a:buClr>
              <a:buSzPct val="80000"/>
              <a:buChar char="•"/>
              <a:defRPr kumimoji="1" sz="800">
                <a:solidFill>
                  <a:srgbClr val="5F5F5F"/>
                </a:solidFill>
                <a:latin typeface="+mn-lt"/>
              </a:defRPr>
            </a:lvl9pPr>
          </a:lstStyle>
          <a:p>
            <a:pPr marL="433750" lvl="0" indent="-342900">
              <a:spcBef>
                <a:spcPts val="0"/>
              </a:spcBef>
              <a:buSzPct val="100000"/>
            </a:pPr>
            <a:endParaRPr lang="en-GB" i="0" dirty="0" smtClean="0">
              <a:solidFill>
                <a:schemeClr val="tx1"/>
              </a:solidFill>
            </a:endParaRPr>
          </a:p>
          <a:p>
            <a:pPr marL="433750" lvl="0" indent="-342900">
              <a:spcBef>
                <a:spcPts val="0"/>
              </a:spcBef>
              <a:buSzPct val="100000"/>
              <a:buNone/>
            </a:pPr>
            <a:endParaRPr lang="en-GB" i="0" dirty="0" smtClean="0">
              <a:solidFill>
                <a:schemeClr val="tx1"/>
              </a:solidFill>
            </a:endParaRPr>
          </a:p>
          <a:p>
            <a:pPr marL="433750" lvl="0" indent="-342900">
              <a:spcBef>
                <a:spcPts val="0"/>
              </a:spcBef>
              <a:buSzPct val="100000"/>
            </a:pPr>
            <a:endParaRPr lang="en-GB" i="0" dirty="0" smtClean="0">
              <a:solidFill>
                <a:schemeClr val="tx1"/>
              </a:solidFill>
            </a:endParaRPr>
          </a:p>
          <a:p>
            <a:pPr marL="433750" lvl="0" indent="-342900">
              <a:spcBef>
                <a:spcPts val="0"/>
              </a:spcBef>
              <a:buSzPct val="100000"/>
            </a:pPr>
            <a:endParaRPr lang="en-GB" i="0" dirty="0" smtClean="0">
              <a:solidFill>
                <a:schemeClr val="tx1"/>
              </a:solidFill>
            </a:endParaRPr>
          </a:p>
          <a:p>
            <a:pPr marL="433750" lvl="0" indent="-342900">
              <a:spcBef>
                <a:spcPts val="0"/>
              </a:spcBef>
              <a:buSzPct val="100000"/>
            </a:pPr>
            <a:endParaRPr lang="en-GB" i="0" dirty="0" smtClean="0">
              <a:solidFill>
                <a:schemeClr val="tx1"/>
              </a:solidFill>
            </a:endParaRPr>
          </a:p>
          <a:p>
            <a:pPr marL="433750" lvl="0" indent="-342900">
              <a:spcBef>
                <a:spcPts val="0"/>
              </a:spcBef>
              <a:buSzPct val="100000"/>
            </a:pPr>
            <a:endParaRPr lang="en-GB" i="0" dirty="0" smtClean="0">
              <a:solidFill>
                <a:schemeClr val="tx1"/>
              </a:solidFill>
            </a:endParaRPr>
          </a:p>
          <a:p>
            <a:pPr marL="450850" lvl="0" indent="-360000">
              <a:spcBef>
                <a:spcPts val="0"/>
              </a:spcBef>
              <a:buSzPct val="100000"/>
            </a:pPr>
            <a:endParaRPr lang="en-GB" i="0" dirty="0" smtClean="0">
              <a:solidFill>
                <a:schemeClr val="tx1"/>
              </a:solidFill>
            </a:endParaRPr>
          </a:p>
          <a:p>
            <a:pPr marL="450850" lvl="0" indent="-360000">
              <a:spcBef>
                <a:spcPts val="0"/>
              </a:spcBef>
              <a:buSzPct val="100000"/>
            </a:pPr>
            <a:endParaRPr lang="en-GB" i="0" dirty="0" smtClean="0">
              <a:solidFill>
                <a:schemeClr val="tx1"/>
              </a:solidFill>
            </a:endParaRPr>
          </a:p>
          <a:p>
            <a:pPr marL="450850" lvl="0" indent="-360000">
              <a:spcBef>
                <a:spcPts val="0"/>
              </a:spcBef>
              <a:buSzPct val="100000"/>
            </a:pPr>
            <a:endParaRPr lang="en-GB" i="0" dirty="0" smtClean="0">
              <a:solidFill>
                <a:schemeClr val="tx1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33917" y="1059607"/>
            <a:ext cx="3888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" name="Triangle isocèle 6"/>
          <p:cNvSpPr/>
          <p:nvPr/>
        </p:nvSpPr>
        <p:spPr>
          <a:xfrm rot="5400000">
            <a:off x="3171412" y="1976147"/>
            <a:ext cx="396000" cy="144000"/>
          </a:xfrm>
          <a:prstGeom prst="triangle">
            <a:avLst/>
          </a:prstGeom>
          <a:solidFill>
            <a:schemeClr val="bg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Triangle isocèle 7"/>
          <p:cNvSpPr/>
          <p:nvPr/>
        </p:nvSpPr>
        <p:spPr>
          <a:xfrm rot="5400000">
            <a:off x="3170752" y="3350275"/>
            <a:ext cx="396000" cy="144000"/>
          </a:xfrm>
          <a:prstGeom prst="triangle">
            <a:avLst/>
          </a:prstGeom>
          <a:solidFill>
            <a:schemeClr val="bg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Triangle isocèle 8"/>
          <p:cNvSpPr/>
          <p:nvPr/>
        </p:nvSpPr>
        <p:spPr>
          <a:xfrm rot="5400000">
            <a:off x="3170752" y="4724401"/>
            <a:ext cx="396000" cy="144000"/>
          </a:xfrm>
          <a:prstGeom prst="triangle">
            <a:avLst/>
          </a:prstGeom>
          <a:solidFill>
            <a:schemeClr val="bg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3786217" y="1616146"/>
            <a:ext cx="5612966" cy="864000"/>
          </a:xfrm>
          <a:prstGeom prst="rect">
            <a:avLst/>
          </a:prstGeom>
          <a:solidFill>
            <a:srgbClr val="F4F7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0850" indent="-360000">
              <a:spcBef>
                <a:spcPts val="0"/>
              </a:spcBef>
              <a:buSzPct val="100000"/>
            </a:pPr>
            <a:r>
              <a:rPr lang="en-GB" sz="2000" i="0" dirty="0">
                <a:solidFill>
                  <a:schemeClr val="bg2"/>
                </a:solidFill>
                <a:latin typeface="+mn-lt"/>
                <a:cs typeface="+mn-cs"/>
              </a:rPr>
              <a:t>Natural legitimacy </a:t>
            </a:r>
            <a:r>
              <a:rPr lang="en-GB" sz="2000" i="0" dirty="0" smtClean="0">
                <a:solidFill>
                  <a:schemeClr val="bg2"/>
                </a:solidFill>
                <a:latin typeface="+mn-lt"/>
                <a:cs typeface="+mn-cs"/>
              </a:rPr>
              <a:t>on </a:t>
            </a:r>
            <a:r>
              <a:rPr lang="en-GB" sz="2000" i="0" dirty="0">
                <a:solidFill>
                  <a:schemeClr val="bg2"/>
                </a:solidFill>
                <a:latin typeface="+mn-lt"/>
                <a:cs typeface="+mn-cs"/>
              </a:rPr>
              <a:t>the digital sector</a:t>
            </a:r>
          </a:p>
        </p:txBody>
      </p:sp>
      <p:sp>
        <p:nvSpPr>
          <p:cNvPr id="10" name="Rectangle 9"/>
          <p:cNvSpPr/>
          <p:nvPr/>
        </p:nvSpPr>
        <p:spPr>
          <a:xfrm>
            <a:off x="3786214" y="2990273"/>
            <a:ext cx="5612967" cy="864000"/>
          </a:xfrm>
          <a:prstGeom prst="rect">
            <a:avLst/>
          </a:prstGeom>
          <a:solidFill>
            <a:srgbClr val="F4F7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0850" indent="-360000">
              <a:spcBef>
                <a:spcPts val="0"/>
              </a:spcBef>
              <a:buSzPct val="100000"/>
            </a:pPr>
            <a:r>
              <a:rPr lang="en-GB" sz="2000" i="0" dirty="0" smtClean="0">
                <a:solidFill>
                  <a:schemeClr val="bg2"/>
                </a:solidFill>
                <a:latin typeface="+mn-lt"/>
                <a:cs typeface="+mn-cs"/>
              </a:rPr>
              <a:t>Track </a:t>
            </a:r>
            <a:r>
              <a:rPr lang="en-GB" sz="2000" i="0" dirty="0" smtClean="0">
                <a:solidFill>
                  <a:schemeClr val="bg2"/>
                </a:solidFill>
                <a:latin typeface="+mn-lt"/>
                <a:cs typeface="+mn-cs"/>
              </a:rPr>
              <a:t>record in operating the transformations</a:t>
            </a:r>
          </a:p>
          <a:p>
            <a:pPr marL="450850" indent="-360000">
              <a:spcBef>
                <a:spcPts val="0"/>
              </a:spcBef>
              <a:buSzPct val="100000"/>
            </a:pPr>
            <a:r>
              <a:rPr lang="en-GB" sz="2000" i="0" dirty="0" smtClean="0">
                <a:solidFill>
                  <a:schemeClr val="bg2"/>
                </a:solidFill>
                <a:latin typeface="+mn-lt"/>
                <a:cs typeface="+mn-cs"/>
              </a:rPr>
              <a:t>that prompted </a:t>
            </a:r>
            <a:r>
              <a:rPr lang="en-GB" sz="2000" i="0" dirty="0">
                <a:solidFill>
                  <a:schemeClr val="bg2"/>
                </a:solidFill>
                <a:latin typeface="+mn-lt"/>
                <a:cs typeface="+mn-cs"/>
              </a:rPr>
              <a:t>the ongoing revolution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786215" y="4364399"/>
            <a:ext cx="5612967" cy="864000"/>
          </a:xfrm>
          <a:prstGeom prst="rect">
            <a:avLst/>
          </a:prstGeom>
          <a:solidFill>
            <a:srgbClr val="F4F7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0850" indent="-360000">
              <a:spcBef>
                <a:spcPts val="0"/>
              </a:spcBef>
              <a:buSzPct val="100000"/>
            </a:pPr>
            <a:r>
              <a:rPr lang="en-GB" sz="2000" i="0" dirty="0">
                <a:solidFill>
                  <a:schemeClr val="bg2"/>
                </a:solidFill>
                <a:latin typeface="+mn-lt"/>
                <a:cs typeface="+mn-cs"/>
              </a:rPr>
              <a:t>Positions secured in the most </a:t>
            </a:r>
            <a:r>
              <a:rPr lang="en-GB" sz="2000" i="0" dirty="0" smtClean="0">
                <a:solidFill>
                  <a:schemeClr val="bg2"/>
                </a:solidFill>
                <a:latin typeface="+mn-lt"/>
                <a:cs typeface="+mn-cs"/>
              </a:rPr>
              <a:t>highly-exposed</a:t>
            </a:r>
          </a:p>
          <a:p>
            <a:pPr marL="450850" indent="-360000">
              <a:spcBef>
                <a:spcPts val="0"/>
              </a:spcBef>
              <a:buSzPct val="100000"/>
            </a:pPr>
            <a:r>
              <a:rPr lang="en-GB" sz="2000" i="0" dirty="0" smtClean="0">
                <a:solidFill>
                  <a:schemeClr val="bg2"/>
                </a:solidFill>
                <a:latin typeface="+mn-lt"/>
                <a:cs typeface="+mn-cs"/>
              </a:rPr>
              <a:t>sectors</a:t>
            </a:r>
            <a:endParaRPr lang="en-GB" sz="2000" i="0" dirty="0">
              <a:solidFill>
                <a:schemeClr val="bg2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609899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lamigeon\Downloads\Fotolia_62787781_Subscription_Monthly_X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781" y="-26988"/>
            <a:ext cx="10156658" cy="6891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 smtClean="0"/>
              <a:t>...but </a:t>
            </a:r>
            <a:r>
              <a:rPr lang="en-GB" dirty="0" smtClean="0"/>
              <a:t>also a tremendous challenge</a:t>
            </a:r>
            <a:endParaRPr lang="en-GB" dirty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495302" y="1700809"/>
            <a:ext cx="9216229" cy="4519239"/>
          </a:xfrm>
          <a:prstGeom prst="rect">
            <a:avLst/>
          </a:prstGeom>
        </p:spPr>
        <p:txBody>
          <a:bodyPr/>
          <a:lstStyle>
            <a:lvl1pPr marL="274638" indent="-274638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04780"/>
              </a:buClr>
              <a:buFont typeface="Wingdings" pitchFamily="2" charset="2"/>
              <a:buChar char="§"/>
              <a:defRPr kumimoji="1" sz="24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722313" indent="-2682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4780"/>
              </a:buClr>
              <a:buSzPct val="65000"/>
              <a:buFont typeface="Webdings" pitchFamily="18" charset="2"/>
              <a:buChar char="4"/>
              <a:defRPr kumimoji="1" sz="2000">
                <a:solidFill>
                  <a:srgbClr val="5F5F5F"/>
                </a:solidFill>
                <a:latin typeface="+mn-lt"/>
              </a:defRPr>
            </a:lvl2pPr>
            <a:lvl3pPr marL="1081088" indent="-1793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4780"/>
              </a:buClr>
              <a:buSzPct val="50000"/>
              <a:buFont typeface="Webdings" pitchFamily="18" charset="2"/>
              <a:buChar char="="/>
              <a:defRPr kumimoji="1" sz="1300">
                <a:solidFill>
                  <a:srgbClr val="5F5F5F"/>
                </a:solidFill>
                <a:latin typeface="+mn-lt"/>
              </a:defRPr>
            </a:lvl3pPr>
            <a:lvl4pPr marL="1344613" indent="-841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4780"/>
              </a:buClr>
              <a:buSzPct val="80000"/>
              <a:buFont typeface="Microsoft Sans Serif" pitchFamily="34" charset="0"/>
              <a:buChar char="-"/>
              <a:defRPr kumimoji="1" sz="1000">
                <a:solidFill>
                  <a:srgbClr val="5F5F5F"/>
                </a:solidFill>
                <a:latin typeface="+mn-lt"/>
              </a:defRPr>
            </a:lvl4pPr>
            <a:lvl5pPr marL="1609725" indent="-85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4780"/>
              </a:buClr>
              <a:buSzPct val="80000"/>
              <a:buChar char="•"/>
              <a:defRPr kumimoji="1" sz="800">
                <a:solidFill>
                  <a:srgbClr val="5F5F5F"/>
                </a:solidFill>
                <a:latin typeface="+mn-lt"/>
              </a:defRPr>
            </a:lvl5pPr>
            <a:lvl6pPr marL="2066925" indent="-85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4780"/>
              </a:buClr>
              <a:buSzPct val="80000"/>
              <a:buChar char="•"/>
              <a:defRPr kumimoji="1" sz="800">
                <a:solidFill>
                  <a:srgbClr val="5F5F5F"/>
                </a:solidFill>
                <a:latin typeface="+mn-lt"/>
              </a:defRPr>
            </a:lvl6pPr>
            <a:lvl7pPr marL="2524125" indent="-85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4780"/>
              </a:buClr>
              <a:buSzPct val="80000"/>
              <a:buChar char="•"/>
              <a:defRPr kumimoji="1" sz="800">
                <a:solidFill>
                  <a:srgbClr val="5F5F5F"/>
                </a:solidFill>
                <a:latin typeface="+mn-lt"/>
              </a:defRPr>
            </a:lvl7pPr>
            <a:lvl8pPr marL="2981325" indent="-85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4780"/>
              </a:buClr>
              <a:buSzPct val="80000"/>
              <a:buChar char="•"/>
              <a:defRPr kumimoji="1" sz="800">
                <a:solidFill>
                  <a:srgbClr val="5F5F5F"/>
                </a:solidFill>
                <a:latin typeface="+mn-lt"/>
              </a:defRPr>
            </a:lvl8pPr>
            <a:lvl9pPr marL="3438525" indent="-85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4780"/>
              </a:buClr>
              <a:buSzPct val="80000"/>
              <a:buChar char="•"/>
              <a:defRPr kumimoji="1" sz="800">
                <a:solidFill>
                  <a:srgbClr val="5F5F5F"/>
                </a:solidFill>
                <a:latin typeface="+mn-lt"/>
              </a:defRPr>
            </a:lvl9pPr>
          </a:lstStyle>
          <a:p>
            <a:pPr marL="450850" lvl="0" indent="-360000">
              <a:spcBef>
                <a:spcPts val="0"/>
              </a:spcBef>
              <a:buSzPct val="86000"/>
              <a:buFont typeface="Wingdings" panose="05000000000000000000" pitchFamily="2" charset="2"/>
              <a:buChar char="è"/>
            </a:pPr>
            <a:endParaRPr lang="en-GB" sz="2200" i="0" dirty="0" smtClean="0">
              <a:solidFill>
                <a:schemeClr val="tx1"/>
              </a:solidFill>
            </a:endParaRPr>
          </a:p>
          <a:p>
            <a:pPr marL="450850" lvl="0" indent="-360000">
              <a:spcBef>
                <a:spcPts val="0"/>
              </a:spcBef>
              <a:buSzPct val="86000"/>
              <a:buNone/>
            </a:pPr>
            <a:endParaRPr lang="en-GB" sz="2200" i="0" dirty="0" smtClean="0">
              <a:solidFill>
                <a:schemeClr val="tx1"/>
              </a:solidFill>
            </a:endParaRPr>
          </a:p>
          <a:p>
            <a:pPr marL="450850" lvl="0" indent="-360000">
              <a:spcBef>
                <a:spcPts val="0"/>
              </a:spcBef>
              <a:buSzPct val="86000"/>
              <a:buNone/>
            </a:pPr>
            <a:endParaRPr lang="en-GB" sz="2200" i="0" dirty="0" smtClean="0">
              <a:solidFill>
                <a:schemeClr val="tx1"/>
              </a:solidFill>
            </a:endParaRPr>
          </a:p>
          <a:p>
            <a:pPr marL="450850" lvl="0" indent="-360000">
              <a:spcBef>
                <a:spcPts val="0"/>
              </a:spcBef>
              <a:buSzPct val="86000"/>
              <a:buFont typeface="Wingdings" panose="05000000000000000000" pitchFamily="2" charset="2"/>
              <a:buChar char="è"/>
            </a:pPr>
            <a:endParaRPr lang="en-GB" sz="2200" i="0" dirty="0" smtClean="0">
              <a:solidFill>
                <a:schemeClr val="tx1"/>
              </a:solidFill>
            </a:endParaRPr>
          </a:p>
          <a:p>
            <a:pPr marL="450850" lvl="0" indent="-360000">
              <a:spcBef>
                <a:spcPts val="0"/>
              </a:spcBef>
              <a:buSzPct val="86000"/>
              <a:buFont typeface="Wingdings" panose="05000000000000000000" pitchFamily="2" charset="2"/>
              <a:buChar char="è"/>
            </a:pPr>
            <a:endParaRPr lang="en-GB" sz="2200" i="0" dirty="0" smtClean="0">
              <a:solidFill>
                <a:schemeClr val="tx1"/>
              </a:solidFill>
            </a:endParaRPr>
          </a:p>
          <a:p>
            <a:pPr marL="450850" lvl="0" indent="-360000">
              <a:spcBef>
                <a:spcPts val="0"/>
              </a:spcBef>
              <a:buSzPct val="86000"/>
              <a:buFont typeface="Wingdings" panose="05000000000000000000" pitchFamily="2" charset="2"/>
              <a:buChar char="è"/>
            </a:pPr>
            <a:endParaRPr lang="en-GB" sz="2200" i="0" dirty="0" smtClean="0">
              <a:solidFill>
                <a:schemeClr val="tx1"/>
              </a:solidFill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5757417" y="1059607"/>
            <a:ext cx="3888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908429" y="1775233"/>
            <a:ext cx="8736986" cy="802800"/>
          </a:xfrm>
          <a:prstGeom prst="rect">
            <a:avLst/>
          </a:prstGeom>
          <a:solidFill>
            <a:srgbClr val="EEF3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0850" indent="-360000">
              <a:spcBef>
                <a:spcPts val="0"/>
              </a:spcBef>
              <a:buSzPct val="86000"/>
              <a:buFont typeface="Wingdings" panose="05000000000000000000" pitchFamily="2" charset="2"/>
              <a:buChar char="è"/>
            </a:pPr>
            <a:r>
              <a:rPr lang="en-US" sz="2000" i="0" dirty="0">
                <a:solidFill>
                  <a:schemeClr val="bg2"/>
                </a:solidFill>
                <a:latin typeface="+mn-lt"/>
                <a:cs typeface="+mn-cs"/>
              </a:rPr>
              <a:t>Transformations of an unprecedented dimension for our clients …</a:t>
            </a:r>
            <a:br>
              <a:rPr lang="en-US" sz="2000" i="0" dirty="0">
                <a:solidFill>
                  <a:schemeClr val="bg2"/>
                </a:solidFill>
                <a:latin typeface="+mn-lt"/>
                <a:cs typeface="+mn-cs"/>
              </a:rPr>
            </a:br>
            <a:r>
              <a:rPr lang="en-US" sz="2000" i="0" dirty="0">
                <a:solidFill>
                  <a:schemeClr val="bg2"/>
                </a:solidFill>
                <a:latin typeface="+mn-lt"/>
                <a:cs typeface="+mn-cs"/>
              </a:rPr>
              <a:t>…requiring </a:t>
            </a:r>
            <a:r>
              <a:rPr lang="en-US" sz="2000" i="0" dirty="0" smtClean="0">
                <a:solidFill>
                  <a:schemeClr val="bg2"/>
                </a:solidFill>
                <a:latin typeface="+mn-lt"/>
                <a:cs typeface="+mn-cs"/>
              </a:rPr>
              <a:t>stronger market presence</a:t>
            </a:r>
            <a:endParaRPr lang="en-US" sz="2000" i="0" dirty="0">
              <a:solidFill>
                <a:schemeClr val="bg2"/>
              </a:solidFill>
              <a:latin typeface="+mn-lt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08429" y="3151234"/>
            <a:ext cx="8736986" cy="802800"/>
          </a:xfrm>
          <a:prstGeom prst="rect">
            <a:avLst/>
          </a:prstGeom>
          <a:solidFill>
            <a:srgbClr val="EEF3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0850" indent="-360000">
              <a:spcBef>
                <a:spcPts val="0"/>
              </a:spcBef>
              <a:buSzPct val="86000"/>
              <a:buFont typeface="Wingdings" panose="05000000000000000000" pitchFamily="2" charset="2"/>
              <a:buChar char="è"/>
            </a:pPr>
            <a:r>
              <a:rPr lang="en-GB" sz="2000" i="0" dirty="0">
                <a:solidFill>
                  <a:schemeClr val="bg2"/>
                </a:solidFill>
                <a:latin typeface="+mn-lt"/>
                <a:cs typeface="+mn-cs"/>
              </a:rPr>
              <a:t>Global </a:t>
            </a:r>
            <a:r>
              <a:rPr lang="en-GB" sz="2000" i="0" dirty="0" smtClean="0">
                <a:solidFill>
                  <a:schemeClr val="bg2"/>
                </a:solidFill>
                <a:latin typeface="+mn-lt"/>
                <a:cs typeface="+mn-cs"/>
              </a:rPr>
              <a:t>transformations…</a:t>
            </a:r>
            <a:r>
              <a:rPr lang="en-GB" sz="2000" i="0" dirty="0">
                <a:solidFill>
                  <a:schemeClr val="bg2"/>
                </a:solidFill>
                <a:latin typeface="+mn-lt"/>
                <a:cs typeface="+mn-cs"/>
              </a:rPr>
              <a:t/>
            </a:r>
            <a:br>
              <a:rPr lang="en-GB" sz="2000" i="0" dirty="0">
                <a:solidFill>
                  <a:schemeClr val="bg2"/>
                </a:solidFill>
                <a:latin typeface="+mn-lt"/>
                <a:cs typeface="+mn-cs"/>
              </a:rPr>
            </a:br>
            <a:r>
              <a:rPr lang="en-GB" sz="2000" i="0" dirty="0">
                <a:solidFill>
                  <a:schemeClr val="bg2"/>
                </a:solidFill>
                <a:latin typeface="+mn-lt"/>
                <a:cs typeface="+mn-cs"/>
              </a:rPr>
              <a:t>…requiring international status </a:t>
            </a:r>
          </a:p>
        </p:txBody>
      </p:sp>
      <p:sp>
        <p:nvSpPr>
          <p:cNvPr id="8" name="Rectangle 7"/>
          <p:cNvSpPr/>
          <p:nvPr/>
        </p:nvSpPr>
        <p:spPr>
          <a:xfrm>
            <a:off x="908429" y="4527236"/>
            <a:ext cx="8736986" cy="802800"/>
          </a:xfrm>
          <a:prstGeom prst="rect">
            <a:avLst/>
          </a:prstGeom>
          <a:solidFill>
            <a:srgbClr val="EEF3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0850" indent="-360000">
              <a:spcBef>
                <a:spcPts val="0"/>
              </a:spcBef>
              <a:buSzPct val="86000"/>
              <a:buFont typeface="Wingdings" panose="05000000000000000000" pitchFamily="2" charset="2"/>
              <a:buChar char="è"/>
            </a:pPr>
            <a:r>
              <a:rPr lang="en-GB" sz="2000" i="0" dirty="0">
                <a:solidFill>
                  <a:schemeClr val="bg2"/>
                </a:solidFill>
                <a:latin typeface="+mn-lt"/>
                <a:cs typeface="+mn-cs"/>
              </a:rPr>
              <a:t>Our clients' structural </a:t>
            </a:r>
            <a:r>
              <a:rPr lang="en-GB" sz="2000" i="0" dirty="0" smtClean="0">
                <a:solidFill>
                  <a:schemeClr val="bg2"/>
                </a:solidFill>
                <a:latin typeface="+mn-lt"/>
                <a:cs typeface="+mn-cs"/>
              </a:rPr>
              <a:t>choices…</a:t>
            </a:r>
            <a:endParaRPr lang="en-GB" sz="2000" i="0" dirty="0">
              <a:solidFill>
                <a:schemeClr val="bg2"/>
              </a:solidFill>
              <a:latin typeface="+mn-lt"/>
              <a:cs typeface="+mn-cs"/>
            </a:endParaRPr>
          </a:p>
          <a:p>
            <a:pPr marL="90850">
              <a:spcBef>
                <a:spcPts val="0"/>
              </a:spcBef>
              <a:buSzPct val="86000"/>
            </a:pPr>
            <a:r>
              <a:rPr lang="en-GB" sz="2000" i="0" dirty="0" smtClean="0">
                <a:solidFill>
                  <a:schemeClr val="bg2"/>
                </a:solidFill>
                <a:latin typeface="+mn-lt"/>
                <a:cs typeface="+mn-cs"/>
              </a:rPr>
              <a:t>  </a:t>
            </a:r>
            <a:r>
              <a:rPr lang="en-GB" sz="2000" i="0" dirty="0">
                <a:solidFill>
                  <a:schemeClr val="bg2"/>
                </a:solidFill>
                <a:latin typeface="+mn-lt"/>
                <a:cs typeface="+mn-cs"/>
              </a:rPr>
              <a:t>…requiring, more than ever, vision, relevance, and value </a:t>
            </a:r>
          </a:p>
        </p:txBody>
      </p:sp>
    </p:spTree>
    <p:extLst>
      <p:ext uri="{BB962C8B-B14F-4D97-AF65-F5344CB8AC3E}">
        <p14:creationId xmlns:p14="http://schemas.microsoft.com/office/powerpoint/2010/main" val="376841304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lamigeon\AppData\Local\Microsoft\Windows\Temporary Internet Files\Content.IE5\41K3O9Q5\Fotolia_47288919_Subscription_Monthly_XXL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61" t="458" r="14891" b="-458"/>
          <a:stretch/>
        </p:blipFill>
        <p:spPr bwMode="auto">
          <a:xfrm>
            <a:off x="-80615" y="-42532"/>
            <a:ext cx="10002490" cy="695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Arrondir un rectangle avec un coin diagonal 15"/>
          <p:cNvSpPr/>
          <p:nvPr/>
        </p:nvSpPr>
        <p:spPr>
          <a:xfrm>
            <a:off x="1754645" y="4653136"/>
            <a:ext cx="4401606" cy="792088"/>
          </a:xfrm>
          <a:prstGeom prst="round2DiagRect">
            <a:avLst/>
          </a:prstGeom>
          <a:solidFill>
            <a:schemeClr val="bg2"/>
          </a:solidFill>
          <a:ln w="3175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GB" sz="2800" b="1" dirty="0">
                <a:solidFill>
                  <a:schemeClr val="bg1"/>
                </a:solidFill>
              </a:rPr>
              <a:t>Value </a:t>
            </a:r>
            <a:r>
              <a:rPr lang="en-GB" sz="2800" b="1" dirty="0" smtClean="0">
                <a:solidFill>
                  <a:schemeClr val="bg1"/>
                </a:solidFill>
              </a:rPr>
              <a:t>creation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15" name="Arrondir un rectangle avec un coin diagonal 14"/>
          <p:cNvSpPr/>
          <p:nvPr/>
        </p:nvSpPr>
        <p:spPr>
          <a:xfrm>
            <a:off x="1754647" y="3212976"/>
            <a:ext cx="4529197" cy="792088"/>
          </a:xfrm>
          <a:prstGeom prst="round2DiagRect">
            <a:avLst/>
          </a:prstGeom>
          <a:solidFill>
            <a:schemeClr val="bg2"/>
          </a:solidFill>
          <a:ln w="3175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GB" sz="2800" b="1" dirty="0">
                <a:solidFill>
                  <a:schemeClr val="bg1"/>
                </a:solidFill>
              </a:rPr>
              <a:t>International </a:t>
            </a:r>
            <a:r>
              <a:rPr lang="en-GB" sz="2800" b="1" dirty="0" smtClean="0">
                <a:solidFill>
                  <a:schemeClr val="bg1"/>
                </a:solidFill>
              </a:rPr>
              <a:t>presence</a:t>
            </a:r>
            <a:endParaRPr lang="en-GB" sz="3200" b="1" dirty="0">
              <a:solidFill>
                <a:schemeClr val="bg1"/>
              </a:solidFill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1042759" y="1700809"/>
            <a:ext cx="7780925" cy="1130739"/>
          </a:xfrm>
          <a:prstGeom prst="rect">
            <a:avLst/>
          </a:prstGeom>
        </p:spPr>
        <p:txBody>
          <a:bodyPr/>
          <a:lstStyle>
            <a:lvl1pPr marL="274638" indent="-274638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04780"/>
              </a:buClr>
              <a:buFont typeface="Wingdings" pitchFamily="2" charset="2"/>
              <a:buChar char="§"/>
              <a:defRPr kumimoji="1" sz="24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722313" indent="-2682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4780"/>
              </a:buClr>
              <a:buSzPct val="65000"/>
              <a:buFont typeface="Webdings" pitchFamily="18" charset="2"/>
              <a:buChar char="4"/>
              <a:defRPr kumimoji="1" sz="2000">
                <a:solidFill>
                  <a:srgbClr val="5F5F5F"/>
                </a:solidFill>
                <a:latin typeface="+mn-lt"/>
              </a:defRPr>
            </a:lvl2pPr>
            <a:lvl3pPr marL="1081088" indent="-1793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4780"/>
              </a:buClr>
              <a:buSzPct val="50000"/>
              <a:buFont typeface="Webdings" pitchFamily="18" charset="2"/>
              <a:buChar char="="/>
              <a:defRPr kumimoji="1" sz="1300">
                <a:solidFill>
                  <a:srgbClr val="5F5F5F"/>
                </a:solidFill>
                <a:latin typeface="+mn-lt"/>
              </a:defRPr>
            </a:lvl3pPr>
            <a:lvl4pPr marL="1344613" indent="-841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4780"/>
              </a:buClr>
              <a:buSzPct val="80000"/>
              <a:buFont typeface="Microsoft Sans Serif" pitchFamily="34" charset="0"/>
              <a:buChar char="-"/>
              <a:defRPr kumimoji="1" sz="1000">
                <a:solidFill>
                  <a:srgbClr val="5F5F5F"/>
                </a:solidFill>
                <a:latin typeface="+mn-lt"/>
              </a:defRPr>
            </a:lvl4pPr>
            <a:lvl5pPr marL="1609725" indent="-85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4780"/>
              </a:buClr>
              <a:buSzPct val="80000"/>
              <a:buChar char="•"/>
              <a:defRPr kumimoji="1" sz="800">
                <a:solidFill>
                  <a:srgbClr val="5F5F5F"/>
                </a:solidFill>
                <a:latin typeface="+mn-lt"/>
              </a:defRPr>
            </a:lvl5pPr>
            <a:lvl6pPr marL="2066925" indent="-85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4780"/>
              </a:buClr>
              <a:buSzPct val="80000"/>
              <a:buChar char="•"/>
              <a:defRPr kumimoji="1" sz="800">
                <a:solidFill>
                  <a:srgbClr val="5F5F5F"/>
                </a:solidFill>
                <a:latin typeface="+mn-lt"/>
              </a:defRPr>
            </a:lvl6pPr>
            <a:lvl7pPr marL="2524125" indent="-85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4780"/>
              </a:buClr>
              <a:buSzPct val="80000"/>
              <a:buChar char="•"/>
              <a:defRPr kumimoji="1" sz="800">
                <a:solidFill>
                  <a:srgbClr val="5F5F5F"/>
                </a:solidFill>
                <a:latin typeface="+mn-lt"/>
              </a:defRPr>
            </a:lvl7pPr>
            <a:lvl8pPr marL="2981325" indent="-85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4780"/>
              </a:buClr>
              <a:buSzPct val="80000"/>
              <a:buChar char="•"/>
              <a:defRPr kumimoji="1" sz="800">
                <a:solidFill>
                  <a:srgbClr val="5F5F5F"/>
                </a:solidFill>
                <a:latin typeface="+mn-lt"/>
              </a:defRPr>
            </a:lvl8pPr>
            <a:lvl9pPr marL="3438525" indent="-85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4780"/>
              </a:buClr>
              <a:buSzPct val="80000"/>
              <a:buChar char="•"/>
              <a:defRPr kumimoji="1" sz="800">
                <a:solidFill>
                  <a:srgbClr val="5F5F5F"/>
                </a:solidFill>
                <a:latin typeface="+mn-lt"/>
              </a:defRPr>
            </a:lvl9pPr>
          </a:lstStyle>
          <a:p>
            <a:pPr marL="450850" lvl="0" indent="-360000">
              <a:spcBef>
                <a:spcPts val="0"/>
              </a:spcBef>
              <a:buSzPct val="86000"/>
              <a:buFont typeface="Wingdings" panose="05000000000000000000" pitchFamily="2" charset="2"/>
              <a:buChar char="è"/>
            </a:pPr>
            <a:endParaRPr lang="fr-FR" dirty="0"/>
          </a:p>
        </p:txBody>
      </p:sp>
      <p:sp>
        <p:nvSpPr>
          <p:cNvPr id="6" name="Arrondir un rectangle avec un coin diagonal 5"/>
          <p:cNvSpPr/>
          <p:nvPr/>
        </p:nvSpPr>
        <p:spPr>
          <a:xfrm>
            <a:off x="1734868" y="1772816"/>
            <a:ext cx="4548976" cy="792088"/>
          </a:xfrm>
          <a:prstGeom prst="round2DiagRect">
            <a:avLst/>
          </a:prstGeom>
          <a:solidFill>
            <a:schemeClr val="bg2"/>
          </a:solidFill>
          <a:ln w="3175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GB" sz="2800" b="1" i="1" dirty="0" smtClean="0">
                <a:solidFill>
                  <a:schemeClr val="bg1"/>
                </a:solidFill>
              </a:rPr>
              <a:t>Growth</a:t>
            </a:r>
          </a:p>
          <a:p>
            <a:endParaRPr lang="en-GB" sz="3600" b="1" i="1" dirty="0">
              <a:solidFill>
                <a:schemeClr val="bg1"/>
              </a:solidFill>
            </a:endParaRPr>
          </a:p>
          <a:p>
            <a:pPr marL="571500" indent="-571500">
              <a:buFont typeface="+mj-lt"/>
              <a:buAutoNum type="romanUcPeriod"/>
            </a:pPr>
            <a:endParaRPr lang="en-GB" sz="3200" b="1" i="1" dirty="0" smtClean="0">
              <a:solidFill>
                <a:schemeClr val="bg1"/>
              </a:solidFill>
            </a:endParaRPr>
          </a:p>
          <a:p>
            <a:pPr marL="571500" indent="-571500">
              <a:buFont typeface="+mj-lt"/>
              <a:buAutoNum type="romanUcPeriod"/>
            </a:pPr>
            <a:endParaRPr lang="en-GB" sz="2400" b="1" i="1" dirty="0">
              <a:solidFill>
                <a:schemeClr val="bg1"/>
              </a:solidFill>
            </a:endParaRPr>
          </a:p>
          <a:p>
            <a:pPr marL="571500" indent="-571500">
              <a:buFont typeface="+mj-lt"/>
              <a:buAutoNum type="romanUcPeriod"/>
            </a:pPr>
            <a:endParaRPr lang="en-GB" sz="3200" b="1" i="1" dirty="0" smtClean="0">
              <a:solidFill>
                <a:schemeClr val="bg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921875" cy="900113"/>
          </a:xfrm>
        </p:spPr>
        <p:txBody>
          <a:bodyPr/>
          <a:lstStyle/>
          <a:p>
            <a:r>
              <a:rPr lang="en-GB" dirty="0" smtClean="0"/>
              <a:t>“Up 2020”: our new strategic plan</a:t>
            </a:r>
            <a:endParaRPr lang="en-GB" dirty="0"/>
          </a:p>
        </p:txBody>
      </p:sp>
      <p:cxnSp>
        <p:nvCxnSpPr>
          <p:cNvPr id="8" name="Connecteur droit 7"/>
          <p:cNvCxnSpPr/>
          <p:nvPr/>
        </p:nvCxnSpPr>
        <p:spPr>
          <a:xfrm>
            <a:off x="233917" y="1059607"/>
            <a:ext cx="3888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19555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lamigeon\Downloads\Fotolia_62044020_Subscription_Monthly_XXL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47" r="24425"/>
          <a:stretch/>
        </p:blipFill>
        <p:spPr bwMode="auto">
          <a:xfrm>
            <a:off x="-157022" y="-26986"/>
            <a:ext cx="10188294" cy="6907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Leverage our strengths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0" y="2766021"/>
            <a:ext cx="9944454" cy="2664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0"/>
          <p:cNvSpPr/>
          <p:nvPr/>
        </p:nvSpPr>
        <p:spPr>
          <a:xfrm rot="5400000">
            <a:off x="6728577" y="647393"/>
            <a:ext cx="900000" cy="3783000"/>
          </a:xfrm>
          <a:prstGeom prst="snip1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/>
            <a:r>
              <a:rPr lang="fr-FR" sz="2300" b="1" dirty="0" smtClean="0">
                <a:solidFill>
                  <a:schemeClr val="bg2"/>
                </a:solidFill>
              </a:rPr>
              <a:t>Business + Technology</a:t>
            </a:r>
            <a:endParaRPr lang="fr-FR" sz="2300" b="1" dirty="0">
              <a:solidFill>
                <a:schemeClr val="bg2"/>
              </a:solidFill>
            </a:endParaRPr>
          </a:p>
        </p:txBody>
      </p:sp>
      <p:sp>
        <p:nvSpPr>
          <p:cNvPr id="16" name="Rectangle 10"/>
          <p:cNvSpPr/>
          <p:nvPr/>
        </p:nvSpPr>
        <p:spPr>
          <a:xfrm rot="5400000">
            <a:off x="6728577" y="1977127"/>
            <a:ext cx="900000" cy="3783000"/>
          </a:xfrm>
          <a:prstGeom prst="snip1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/>
            <a:r>
              <a:rPr lang="fr-FR" sz="2300" b="1" dirty="0" err="1" smtClean="0">
                <a:solidFill>
                  <a:schemeClr val="bg2"/>
                </a:solidFill>
              </a:rPr>
              <a:t>External</a:t>
            </a:r>
            <a:r>
              <a:rPr lang="fr-FR" sz="2300" b="1" dirty="0" smtClean="0">
                <a:solidFill>
                  <a:schemeClr val="bg2"/>
                </a:solidFill>
              </a:rPr>
              <a:t> </a:t>
            </a:r>
            <a:r>
              <a:rPr lang="fr-FR" sz="2300" b="1" dirty="0" err="1" smtClean="0">
                <a:solidFill>
                  <a:schemeClr val="bg2"/>
                </a:solidFill>
              </a:rPr>
              <a:t>growth</a:t>
            </a:r>
            <a:endParaRPr lang="fr-FR" sz="2300" b="1" dirty="0">
              <a:solidFill>
                <a:schemeClr val="bg2"/>
              </a:solidFill>
            </a:endParaRPr>
          </a:p>
        </p:txBody>
      </p:sp>
      <p:sp>
        <p:nvSpPr>
          <p:cNvPr id="17" name="Rectangle 10"/>
          <p:cNvSpPr/>
          <p:nvPr/>
        </p:nvSpPr>
        <p:spPr>
          <a:xfrm rot="5400000">
            <a:off x="2502062" y="1977128"/>
            <a:ext cx="900000" cy="3783000"/>
          </a:xfrm>
          <a:prstGeom prst="snip1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/>
            <a:r>
              <a:rPr lang="en-US" sz="2300" b="1" dirty="0" smtClean="0">
                <a:solidFill>
                  <a:schemeClr val="bg2"/>
                </a:solidFill>
              </a:rPr>
              <a:t>Collective</a:t>
            </a:r>
            <a:r>
              <a:rPr lang="fr-FR" sz="2300" b="1" dirty="0" smtClean="0">
                <a:solidFill>
                  <a:schemeClr val="bg2"/>
                </a:solidFill>
              </a:rPr>
              <a:t> </a:t>
            </a:r>
            <a:r>
              <a:rPr lang="fr-FR" sz="2300" b="1" dirty="0" err="1" smtClean="0">
                <a:solidFill>
                  <a:schemeClr val="bg2"/>
                </a:solidFill>
              </a:rPr>
              <a:t>mindset</a:t>
            </a:r>
            <a:endParaRPr lang="fr-FR" sz="2300" b="1" dirty="0">
              <a:solidFill>
                <a:schemeClr val="bg2"/>
              </a:solidFill>
            </a:endParaRPr>
          </a:p>
        </p:txBody>
      </p:sp>
      <p:sp>
        <p:nvSpPr>
          <p:cNvPr id="18" name="Rectangle 10"/>
          <p:cNvSpPr/>
          <p:nvPr/>
        </p:nvSpPr>
        <p:spPr>
          <a:xfrm rot="5400000">
            <a:off x="4795873" y="3232857"/>
            <a:ext cx="900000" cy="3783000"/>
          </a:xfrm>
          <a:prstGeom prst="snip1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/>
            <a:r>
              <a:rPr lang="fr-FR" sz="2300" b="1" dirty="0" smtClean="0">
                <a:solidFill>
                  <a:schemeClr val="bg2"/>
                </a:solidFill>
              </a:rPr>
              <a:t>Financial </a:t>
            </a:r>
            <a:r>
              <a:rPr lang="fr-FR" sz="2300" b="1" dirty="0" err="1" smtClean="0">
                <a:solidFill>
                  <a:schemeClr val="bg2"/>
                </a:solidFill>
              </a:rPr>
              <a:t>capacity</a:t>
            </a:r>
            <a:endParaRPr lang="fr-FR" sz="2300" b="1" dirty="0">
              <a:solidFill>
                <a:schemeClr val="bg2"/>
              </a:solidFill>
            </a:endParaRPr>
          </a:p>
        </p:txBody>
      </p:sp>
      <p:sp>
        <p:nvSpPr>
          <p:cNvPr id="19" name="Rectangle 10"/>
          <p:cNvSpPr/>
          <p:nvPr/>
        </p:nvSpPr>
        <p:spPr>
          <a:xfrm rot="5400000">
            <a:off x="2502062" y="647393"/>
            <a:ext cx="900000" cy="3783000"/>
          </a:xfrm>
          <a:prstGeom prst="snip1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/>
            <a:r>
              <a:rPr lang="fr-FR" sz="2300" b="1" dirty="0" err="1" smtClean="0">
                <a:solidFill>
                  <a:schemeClr val="bg2"/>
                </a:solidFill>
              </a:rPr>
              <a:t>Ability</a:t>
            </a:r>
            <a:r>
              <a:rPr lang="fr-FR" sz="2300" b="1" dirty="0" smtClean="0">
                <a:solidFill>
                  <a:schemeClr val="bg2"/>
                </a:solidFill>
              </a:rPr>
              <a:t> to </a:t>
            </a:r>
            <a:r>
              <a:rPr lang="fr-FR" sz="2300" b="1" dirty="0" err="1" smtClean="0">
                <a:solidFill>
                  <a:schemeClr val="bg2"/>
                </a:solidFill>
              </a:rPr>
              <a:t>win</a:t>
            </a:r>
            <a:r>
              <a:rPr lang="fr-FR" sz="2300" b="1" dirty="0" smtClean="0">
                <a:solidFill>
                  <a:schemeClr val="bg2"/>
                </a:solidFill>
              </a:rPr>
              <a:t> </a:t>
            </a:r>
            <a:r>
              <a:rPr lang="fr-FR" sz="2300" b="1" dirty="0" smtClean="0">
                <a:solidFill>
                  <a:schemeClr val="bg2"/>
                </a:solidFill>
              </a:rPr>
              <a:t>market </a:t>
            </a:r>
            <a:r>
              <a:rPr lang="fr-FR" sz="2300" b="1" dirty="0" err="1" smtClean="0">
                <a:solidFill>
                  <a:schemeClr val="bg2"/>
                </a:solidFill>
              </a:rPr>
              <a:t>share</a:t>
            </a:r>
            <a:endParaRPr lang="fr-FR" sz="2300" b="1" dirty="0">
              <a:solidFill>
                <a:schemeClr val="bg2"/>
              </a:solidFill>
            </a:endParaRPr>
          </a:p>
        </p:txBody>
      </p:sp>
      <p:cxnSp>
        <p:nvCxnSpPr>
          <p:cNvPr id="11" name="Connecteur droit 10"/>
          <p:cNvCxnSpPr/>
          <p:nvPr/>
        </p:nvCxnSpPr>
        <p:spPr>
          <a:xfrm>
            <a:off x="144215" y="1086054"/>
            <a:ext cx="3888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471482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1875"/>
            <a:ext cx="9919254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space réservé du contenu 2"/>
          <p:cNvSpPr txBox="1">
            <a:spLocks/>
          </p:cNvSpPr>
          <p:nvPr/>
        </p:nvSpPr>
        <p:spPr>
          <a:xfrm>
            <a:off x="994502" y="1916833"/>
            <a:ext cx="7780925" cy="1130739"/>
          </a:xfrm>
          <a:prstGeom prst="rect">
            <a:avLst/>
          </a:prstGeom>
        </p:spPr>
        <p:txBody>
          <a:bodyPr/>
          <a:lstStyle>
            <a:lvl1pPr marL="274638" indent="-274638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04780"/>
              </a:buClr>
              <a:buFont typeface="Wingdings" pitchFamily="2" charset="2"/>
              <a:buChar char="§"/>
              <a:defRPr kumimoji="1" sz="24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722313" indent="-2682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4780"/>
              </a:buClr>
              <a:buSzPct val="65000"/>
              <a:buFont typeface="Webdings" pitchFamily="18" charset="2"/>
              <a:buChar char="4"/>
              <a:defRPr kumimoji="1" sz="2000">
                <a:solidFill>
                  <a:srgbClr val="5F5F5F"/>
                </a:solidFill>
                <a:latin typeface="+mn-lt"/>
              </a:defRPr>
            </a:lvl2pPr>
            <a:lvl3pPr marL="1081088" indent="-1793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4780"/>
              </a:buClr>
              <a:buSzPct val="50000"/>
              <a:buFont typeface="Webdings" pitchFamily="18" charset="2"/>
              <a:buChar char="="/>
              <a:defRPr kumimoji="1" sz="1300">
                <a:solidFill>
                  <a:srgbClr val="5F5F5F"/>
                </a:solidFill>
                <a:latin typeface="+mn-lt"/>
              </a:defRPr>
            </a:lvl3pPr>
            <a:lvl4pPr marL="1344613" indent="-841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4780"/>
              </a:buClr>
              <a:buSzPct val="80000"/>
              <a:buFont typeface="Microsoft Sans Serif" pitchFamily="34" charset="0"/>
              <a:buChar char="-"/>
              <a:defRPr kumimoji="1" sz="1000">
                <a:solidFill>
                  <a:srgbClr val="5F5F5F"/>
                </a:solidFill>
                <a:latin typeface="+mn-lt"/>
              </a:defRPr>
            </a:lvl4pPr>
            <a:lvl5pPr marL="1609725" indent="-85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4780"/>
              </a:buClr>
              <a:buSzPct val="80000"/>
              <a:buChar char="•"/>
              <a:defRPr kumimoji="1" sz="800">
                <a:solidFill>
                  <a:srgbClr val="5F5F5F"/>
                </a:solidFill>
                <a:latin typeface="+mn-lt"/>
              </a:defRPr>
            </a:lvl5pPr>
            <a:lvl6pPr marL="2066925" indent="-85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4780"/>
              </a:buClr>
              <a:buSzPct val="80000"/>
              <a:buChar char="•"/>
              <a:defRPr kumimoji="1" sz="800">
                <a:solidFill>
                  <a:srgbClr val="5F5F5F"/>
                </a:solidFill>
                <a:latin typeface="+mn-lt"/>
              </a:defRPr>
            </a:lvl6pPr>
            <a:lvl7pPr marL="2524125" indent="-85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4780"/>
              </a:buClr>
              <a:buSzPct val="80000"/>
              <a:buChar char="•"/>
              <a:defRPr kumimoji="1" sz="800">
                <a:solidFill>
                  <a:srgbClr val="5F5F5F"/>
                </a:solidFill>
                <a:latin typeface="+mn-lt"/>
              </a:defRPr>
            </a:lvl7pPr>
            <a:lvl8pPr marL="2981325" indent="-85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4780"/>
              </a:buClr>
              <a:buSzPct val="80000"/>
              <a:buChar char="•"/>
              <a:defRPr kumimoji="1" sz="800">
                <a:solidFill>
                  <a:srgbClr val="5F5F5F"/>
                </a:solidFill>
                <a:latin typeface="+mn-lt"/>
              </a:defRPr>
            </a:lvl8pPr>
            <a:lvl9pPr marL="3438525" indent="-85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4780"/>
              </a:buClr>
              <a:buSzPct val="80000"/>
              <a:buChar char="•"/>
              <a:defRPr kumimoji="1" sz="800">
                <a:solidFill>
                  <a:srgbClr val="5F5F5F"/>
                </a:solidFill>
                <a:latin typeface="+mn-lt"/>
              </a:defRPr>
            </a:lvl9pPr>
          </a:lstStyle>
          <a:p>
            <a:pPr marL="450850" lvl="0" indent="-360000">
              <a:spcBef>
                <a:spcPts val="0"/>
              </a:spcBef>
              <a:buSzPct val="86000"/>
              <a:buFont typeface="Wingdings" panose="05000000000000000000" pitchFamily="2" charset="2"/>
              <a:buChar char="è"/>
            </a:pPr>
            <a:endParaRPr lang="fr-FR" i="0" dirty="0"/>
          </a:p>
        </p:txBody>
      </p:sp>
      <p:sp>
        <p:nvSpPr>
          <p:cNvPr id="13" name="Rectangle 12"/>
          <p:cNvSpPr/>
          <p:nvPr/>
        </p:nvSpPr>
        <p:spPr>
          <a:xfrm>
            <a:off x="7215253" y="1088771"/>
            <a:ext cx="2679160" cy="396069"/>
          </a:xfrm>
          <a:prstGeom prst="rect">
            <a:avLst/>
          </a:pr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" name="AutoShape 4" descr="&quot;Growth&quot; image-research results"/>
          <p:cNvSpPr>
            <a:spLocks noChangeAspect="1" noChangeArrowheads="1"/>
          </p:cNvSpPr>
          <p:nvPr/>
        </p:nvSpPr>
        <p:spPr bwMode="auto">
          <a:xfrm>
            <a:off x="0" y="-144463"/>
            <a:ext cx="3302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" name="AutoShape 2" descr="Image pour le résultat associé aux actualités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99750" y="-457200"/>
            <a:ext cx="1382713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4" name="AutoShape 2" descr="&quot;Rising to a challenge&quot; image-research results"/>
          <p:cNvSpPr>
            <a:spLocks noChangeAspect="1" noChangeArrowheads="1"/>
          </p:cNvSpPr>
          <p:nvPr/>
        </p:nvSpPr>
        <p:spPr bwMode="auto">
          <a:xfrm>
            <a:off x="165100" y="7938"/>
            <a:ext cx="3302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5" name="Espace réservé du contenu 2"/>
          <p:cNvSpPr txBox="1">
            <a:spLocks/>
          </p:cNvSpPr>
          <p:nvPr/>
        </p:nvSpPr>
        <p:spPr>
          <a:xfrm>
            <a:off x="994502" y="1916833"/>
            <a:ext cx="7780925" cy="1130739"/>
          </a:xfrm>
          <a:prstGeom prst="rect">
            <a:avLst/>
          </a:prstGeom>
        </p:spPr>
        <p:txBody>
          <a:bodyPr/>
          <a:lstStyle>
            <a:lvl1pPr marL="274638" indent="-274638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04780"/>
              </a:buClr>
              <a:buFont typeface="Wingdings" pitchFamily="2" charset="2"/>
              <a:buChar char="§"/>
              <a:defRPr kumimoji="1" sz="24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722313" indent="-2682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4780"/>
              </a:buClr>
              <a:buSzPct val="65000"/>
              <a:buFont typeface="Webdings" pitchFamily="18" charset="2"/>
              <a:buChar char="4"/>
              <a:defRPr kumimoji="1" sz="2000">
                <a:solidFill>
                  <a:srgbClr val="5F5F5F"/>
                </a:solidFill>
                <a:latin typeface="+mn-lt"/>
              </a:defRPr>
            </a:lvl2pPr>
            <a:lvl3pPr marL="1081088" indent="-1793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4780"/>
              </a:buClr>
              <a:buSzPct val="50000"/>
              <a:buFont typeface="Webdings" pitchFamily="18" charset="2"/>
              <a:buChar char="="/>
              <a:defRPr kumimoji="1" sz="1300">
                <a:solidFill>
                  <a:srgbClr val="5F5F5F"/>
                </a:solidFill>
                <a:latin typeface="+mn-lt"/>
              </a:defRPr>
            </a:lvl3pPr>
            <a:lvl4pPr marL="1344613" indent="-841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4780"/>
              </a:buClr>
              <a:buSzPct val="80000"/>
              <a:buFont typeface="Microsoft Sans Serif" pitchFamily="34" charset="0"/>
              <a:buChar char="-"/>
              <a:defRPr kumimoji="1" sz="1000">
                <a:solidFill>
                  <a:srgbClr val="5F5F5F"/>
                </a:solidFill>
                <a:latin typeface="+mn-lt"/>
              </a:defRPr>
            </a:lvl4pPr>
            <a:lvl5pPr marL="1609725" indent="-85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4780"/>
              </a:buClr>
              <a:buSzPct val="80000"/>
              <a:buChar char="•"/>
              <a:defRPr kumimoji="1" sz="800">
                <a:solidFill>
                  <a:srgbClr val="5F5F5F"/>
                </a:solidFill>
                <a:latin typeface="+mn-lt"/>
              </a:defRPr>
            </a:lvl5pPr>
            <a:lvl6pPr marL="2066925" indent="-85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4780"/>
              </a:buClr>
              <a:buSzPct val="80000"/>
              <a:buChar char="•"/>
              <a:defRPr kumimoji="1" sz="800">
                <a:solidFill>
                  <a:srgbClr val="5F5F5F"/>
                </a:solidFill>
                <a:latin typeface="+mn-lt"/>
              </a:defRPr>
            </a:lvl6pPr>
            <a:lvl7pPr marL="2524125" indent="-85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4780"/>
              </a:buClr>
              <a:buSzPct val="80000"/>
              <a:buChar char="•"/>
              <a:defRPr kumimoji="1" sz="800">
                <a:solidFill>
                  <a:srgbClr val="5F5F5F"/>
                </a:solidFill>
                <a:latin typeface="+mn-lt"/>
              </a:defRPr>
            </a:lvl7pPr>
            <a:lvl8pPr marL="2981325" indent="-85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4780"/>
              </a:buClr>
              <a:buSzPct val="80000"/>
              <a:buChar char="•"/>
              <a:defRPr kumimoji="1" sz="800">
                <a:solidFill>
                  <a:srgbClr val="5F5F5F"/>
                </a:solidFill>
                <a:latin typeface="+mn-lt"/>
              </a:defRPr>
            </a:lvl8pPr>
            <a:lvl9pPr marL="3438525" indent="-85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4780"/>
              </a:buClr>
              <a:buSzPct val="80000"/>
              <a:buChar char="•"/>
              <a:defRPr kumimoji="1" sz="800">
                <a:solidFill>
                  <a:srgbClr val="5F5F5F"/>
                </a:solidFill>
                <a:latin typeface="+mn-lt"/>
              </a:defRPr>
            </a:lvl9pPr>
          </a:lstStyle>
          <a:p>
            <a:pPr marL="450850" lvl="0" indent="-360000">
              <a:spcBef>
                <a:spcPts val="0"/>
              </a:spcBef>
              <a:buSzPct val="86000"/>
              <a:buFont typeface="Wingdings" panose="05000000000000000000" pitchFamily="2" charset="2"/>
              <a:buChar char="è"/>
            </a:pPr>
            <a:endParaRPr lang="fr-FR" i="0" dirty="0"/>
          </a:p>
        </p:txBody>
      </p:sp>
      <p:sp>
        <p:nvSpPr>
          <p:cNvPr id="21" name="Espace réservé du contenu 2"/>
          <p:cNvSpPr txBox="1">
            <a:spLocks/>
          </p:cNvSpPr>
          <p:nvPr/>
        </p:nvSpPr>
        <p:spPr>
          <a:xfrm>
            <a:off x="662523" y="2563878"/>
            <a:ext cx="8736971" cy="1130739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90850" lvl="0" indent="0" eaLnBrk="1" hangingPunct="1">
              <a:spcBef>
                <a:spcPts val="0"/>
              </a:spcBef>
              <a:buClr>
                <a:srgbClr val="004780"/>
              </a:buClr>
              <a:buSzPct val="86000"/>
              <a:buFont typeface="Wingdings" pitchFamily="2" charset="2"/>
              <a:buNone/>
              <a:defRPr kumimoji="1" sz="2000" i="0">
                <a:solidFill>
                  <a:schemeClr val="bg2"/>
                </a:solidFill>
                <a:latin typeface="+mn-lt"/>
                <a:cs typeface="+mn-cs"/>
              </a:defRPr>
            </a:lvl1pPr>
            <a:lvl2pPr marL="722313" indent="-268288" eaLnBrk="1" hangingPunct="1">
              <a:spcBef>
                <a:spcPct val="20000"/>
              </a:spcBef>
              <a:buClr>
                <a:srgbClr val="004780"/>
              </a:buClr>
              <a:buSzPct val="65000"/>
              <a:buFont typeface="Webdings" pitchFamily="18" charset="2"/>
              <a:buChar char="4"/>
              <a:defRPr kumimoji="1" sz="2000">
                <a:solidFill>
                  <a:srgbClr val="5F5F5F"/>
                </a:solidFill>
                <a:latin typeface="+mn-lt"/>
              </a:defRPr>
            </a:lvl2pPr>
            <a:lvl3pPr marL="1081088" indent="-179388" eaLnBrk="1" hangingPunct="1">
              <a:spcBef>
                <a:spcPct val="20000"/>
              </a:spcBef>
              <a:buClr>
                <a:srgbClr val="004780"/>
              </a:buClr>
              <a:buSzPct val="50000"/>
              <a:buFont typeface="Webdings" pitchFamily="18" charset="2"/>
              <a:buChar char="="/>
              <a:defRPr kumimoji="1" sz="1300">
                <a:solidFill>
                  <a:srgbClr val="5F5F5F"/>
                </a:solidFill>
                <a:latin typeface="+mn-lt"/>
              </a:defRPr>
            </a:lvl3pPr>
            <a:lvl4pPr marL="1344613" indent="-84138" eaLnBrk="1" hangingPunct="1">
              <a:spcBef>
                <a:spcPct val="20000"/>
              </a:spcBef>
              <a:buClr>
                <a:srgbClr val="004780"/>
              </a:buClr>
              <a:buSzPct val="80000"/>
              <a:buFont typeface="Microsoft Sans Serif" pitchFamily="34" charset="0"/>
              <a:buChar char="-"/>
              <a:defRPr kumimoji="1" sz="1000">
                <a:solidFill>
                  <a:srgbClr val="5F5F5F"/>
                </a:solidFill>
                <a:latin typeface="+mn-lt"/>
              </a:defRPr>
            </a:lvl4pPr>
            <a:lvl5pPr marL="1609725" indent="-85725" eaLnBrk="1" hangingPunct="1">
              <a:spcBef>
                <a:spcPct val="20000"/>
              </a:spcBef>
              <a:buClr>
                <a:srgbClr val="004780"/>
              </a:buClr>
              <a:buSzPct val="80000"/>
              <a:buChar char="•"/>
              <a:defRPr kumimoji="1" sz="800">
                <a:solidFill>
                  <a:srgbClr val="5F5F5F"/>
                </a:solidFill>
                <a:latin typeface="+mn-lt"/>
              </a:defRPr>
            </a:lvl5pPr>
            <a:lvl6pPr marL="2066925" indent="-85725" fontAlgn="base">
              <a:spcBef>
                <a:spcPct val="20000"/>
              </a:spcBef>
              <a:spcAft>
                <a:spcPct val="0"/>
              </a:spcAft>
              <a:buClr>
                <a:srgbClr val="004780"/>
              </a:buClr>
              <a:buSzPct val="80000"/>
              <a:buChar char="•"/>
              <a:defRPr kumimoji="1" sz="800">
                <a:solidFill>
                  <a:srgbClr val="5F5F5F"/>
                </a:solidFill>
                <a:latin typeface="+mn-lt"/>
              </a:defRPr>
            </a:lvl6pPr>
            <a:lvl7pPr marL="2524125" indent="-85725" fontAlgn="base">
              <a:spcBef>
                <a:spcPct val="20000"/>
              </a:spcBef>
              <a:spcAft>
                <a:spcPct val="0"/>
              </a:spcAft>
              <a:buClr>
                <a:srgbClr val="004780"/>
              </a:buClr>
              <a:buSzPct val="80000"/>
              <a:buChar char="•"/>
              <a:defRPr kumimoji="1" sz="800">
                <a:solidFill>
                  <a:srgbClr val="5F5F5F"/>
                </a:solidFill>
                <a:latin typeface="+mn-lt"/>
              </a:defRPr>
            </a:lvl7pPr>
            <a:lvl8pPr marL="2981325" indent="-85725" fontAlgn="base">
              <a:spcBef>
                <a:spcPct val="20000"/>
              </a:spcBef>
              <a:spcAft>
                <a:spcPct val="0"/>
              </a:spcAft>
              <a:buClr>
                <a:srgbClr val="004780"/>
              </a:buClr>
              <a:buSzPct val="80000"/>
              <a:buChar char="•"/>
              <a:defRPr kumimoji="1" sz="800">
                <a:solidFill>
                  <a:srgbClr val="5F5F5F"/>
                </a:solidFill>
                <a:latin typeface="+mn-lt"/>
              </a:defRPr>
            </a:lvl8pPr>
            <a:lvl9pPr marL="3438525" indent="-85725" fontAlgn="base">
              <a:spcBef>
                <a:spcPct val="20000"/>
              </a:spcBef>
              <a:spcAft>
                <a:spcPct val="0"/>
              </a:spcAft>
              <a:buClr>
                <a:srgbClr val="004780"/>
              </a:buClr>
              <a:buSzPct val="80000"/>
              <a:buChar char="•"/>
              <a:defRPr kumimoji="1" sz="800">
                <a:solidFill>
                  <a:srgbClr val="5F5F5F"/>
                </a:solidFill>
                <a:latin typeface="+mn-lt"/>
              </a:defRPr>
            </a:lvl9pPr>
          </a:lstStyle>
          <a:p>
            <a:r>
              <a:rPr lang="en-GB" dirty="0"/>
              <a:t>   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-11874" y="1235306"/>
            <a:ext cx="9144000" cy="348744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921"/>
          <a:stretch/>
        </p:blipFill>
        <p:spPr bwMode="auto">
          <a:xfrm>
            <a:off x="267508" y="223659"/>
            <a:ext cx="3244627" cy="230317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ZoneTexte 16"/>
          <p:cNvSpPr txBox="1"/>
          <p:nvPr/>
        </p:nvSpPr>
        <p:spPr>
          <a:xfrm>
            <a:off x="267508" y="1183940"/>
            <a:ext cx="395015" cy="400110"/>
          </a:xfrm>
          <a:prstGeom prst="rect">
            <a:avLst/>
          </a:prstGeom>
          <a:solidFill>
            <a:schemeClr val="bg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b="1">
                <a:solidFill>
                  <a:schemeClr val="bg1"/>
                </a:solidFill>
              </a:defRPr>
            </a:lvl1pPr>
          </a:lstStyle>
          <a:p>
            <a:endParaRPr lang="en-GB" sz="2000" i="0" dirty="0"/>
          </a:p>
        </p:txBody>
      </p:sp>
      <p:sp>
        <p:nvSpPr>
          <p:cNvPr id="18" name="Ellipse 17"/>
          <p:cNvSpPr/>
          <p:nvPr/>
        </p:nvSpPr>
        <p:spPr>
          <a:xfrm>
            <a:off x="316749" y="1264916"/>
            <a:ext cx="288000" cy="28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i="0" dirty="0" smtClean="0">
                <a:solidFill>
                  <a:srgbClr val="00477F"/>
                </a:solidFill>
              </a:rPr>
              <a:t>1</a:t>
            </a:r>
            <a:endParaRPr lang="fr-FR" sz="1800" i="0" dirty="0">
              <a:solidFill>
                <a:srgbClr val="00477F"/>
              </a:solidFill>
            </a:endParaRPr>
          </a:p>
        </p:txBody>
      </p:sp>
      <p:sp>
        <p:nvSpPr>
          <p:cNvPr id="20" name="Espace réservé du contenu 2"/>
          <p:cNvSpPr txBox="1">
            <a:spLocks/>
          </p:cNvSpPr>
          <p:nvPr/>
        </p:nvSpPr>
        <p:spPr>
          <a:xfrm>
            <a:off x="696106" y="2684533"/>
            <a:ext cx="8765682" cy="3312513"/>
          </a:xfrm>
          <a:prstGeom prst="rect">
            <a:avLst/>
          </a:prstGeom>
        </p:spPr>
        <p:txBody>
          <a:bodyPr/>
          <a:lstStyle>
            <a:lvl1pPr marL="274638" indent="-274638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04780"/>
              </a:buClr>
              <a:buFont typeface="Wingdings" pitchFamily="2" charset="2"/>
              <a:buChar char="§"/>
              <a:defRPr kumimoji="1" sz="24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722313" indent="-2682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4780"/>
              </a:buClr>
              <a:buSzPct val="65000"/>
              <a:buFont typeface="Webdings" pitchFamily="18" charset="2"/>
              <a:buChar char="4"/>
              <a:defRPr kumimoji="1" sz="2000">
                <a:solidFill>
                  <a:srgbClr val="5F5F5F"/>
                </a:solidFill>
                <a:latin typeface="+mn-lt"/>
              </a:defRPr>
            </a:lvl2pPr>
            <a:lvl3pPr marL="1081088" indent="-1793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4780"/>
              </a:buClr>
              <a:buSzPct val="50000"/>
              <a:buFont typeface="Webdings" pitchFamily="18" charset="2"/>
              <a:buChar char="="/>
              <a:defRPr kumimoji="1" sz="1300">
                <a:solidFill>
                  <a:srgbClr val="5F5F5F"/>
                </a:solidFill>
                <a:latin typeface="+mn-lt"/>
              </a:defRPr>
            </a:lvl3pPr>
            <a:lvl4pPr marL="1344613" indent="-841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4780"/>
              </a:buClr>
              <a:buSzPct val="80000"/>
              <a:buFont typeface="Microsoft Sans Serif" pitchFamily="34" charset="0"/>
              <a:buChar char="-"/>
              <a:defRPr kumimoji="1" sz="1000">
                <a:solidFill>
                  <a:srgbClr val="5F5F5F"/>
                </a:solidFill>
                <a:latin typeface="+mn-lt"/>
              </a:defRPr>
            </a:lvl4pPr>
            <a:lvl5pPr marL="1609725" indent="-85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4780"/>
              </a:buClr>
              <a:buSzPct val="80000"/>
              <a:buChar char="•"/>
              <a:defRPr kumimoji="1" sz="800">
                <a:solidFill>
                  <a:srgbClr val="5F5F5F"/>
                </a:solidFill>
                <a:latin typeface="+mn-lt"/>
              </a:defRPr>
            </a:lvl5pPr>
            <a:lvl6pPr marL="2066925" indent="-85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4780"/>
              </a:buClr>
              <a:buSzPct val="80000"/>
              <a:buChar char="•"/>
              <a:defRPr kumimoji="1" sz="800">
                <a:solidFill>
                  <a:srgbClr val="5F5F5F"/>
                </a:solidFill>
                <a:latin typeface="+mn-lt"/>
              </a:defRPr>
            </a:lvl6pPr>
            <a:lvl7pPr marL="2524125" indent="-85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4780"/>
              </a:buClr>
              <a:buSzPct val="80000"/>
              <a:buChar char="•"/>
              <a:defRPr kumimoji="1" sz="800">
                <a:solidFill>
                  <a:srgbClr val="5F5F5F"/>
                </a:solidFill>
                <a:latin typeface="+mn-lt"/>
              </a:defRPr>
            </a:lvl7pPr>
            <a:lvl8pPr marL="2981325" indent="-85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4780"/>
              </a:buClr>
              <a:buSzPct val="80000"/>
              <a:buChar char="•"/>
              <a:defRPr kumimoji="1" sz="800">
                <a:solidFill>
                  <a:srgbClr val="5F5F5F"/>
                </a:solidFill>
                <a:latin typeface="+mn-lt"/>
              </a:defRPr>
            </a:lvl8pPr>
            <a:lvl9pPr marL="3438525" indent="-85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4780"/>
              </a:buClr>
              <a:buSzPct val="80000"/>
              <a:buChar char="•"/>
              <a:defRPr kumimoji="1" sz="800">
                <a:solidFill>
                  <a:srgbClr val="5F5F5F"/>
                </a:solidFill>
                <a:latin typeface="+mn-lt"/>
              </a:defRPr>
            </a:lvl9pPr>
          </a:lstStyle>
          <a:p>
            <a:pPr marL="90850" lvl="0" indent="0">
              <a:spcBef>
                <a:spcPts val="0"/>
              </a:spcBef>
              <a:buSzPct val="86000"/>
              <a:buNone/>
            </a:pPr>
            <a:endParaRPr lang="fr-FR" sz="2000" i="0" dirty="0" smtClean="0">
              <a:solidFill>
                <a:schemeClr val="bg2"/>
              </a:solidFill>
            </a:endParaRPr>
          </a:p>
          <a:p>
            <a:pPr marL="450850" indent="-360000">
              <a:spcBef>
                <a:spcPts val="0"/>
              </a:spcBef>
              <a:buSzPct val="86000"/>
              <a:buFont typeface="Wingdings" panose="05000000000000000000" pitchFamily="2" charset="2"/>
              <a:buChar char="è"/>
            </a:pPr>
            <a:r>
              <a:rPr lang="en-US" sz="2000" i="0" dirty="0" smtClean="0">
                <a:solidFill>
                  <a:schemeClr val="bg2"/>
                </a:solidFill>
              </a:rPr>
              <a:t>Attract as many highly-profile consultants within the context of a resurgence of the "talent war"</a:t>
            </a:r>
          </a:p>
          <a:p>
            <a:pPr marL="450850" indent="-360000">
              <a:spcBef>
                <a:spcPts val="0"/>
              </a:spcBef>
              <a:buSzPct val="86000"/>
              <a:buFont typeface="Wingdings" panose="05000000000000000000" pitchFamily="2" charset="2"/>
              <a:buChar char="è"/>
            </a:pPr>
            <a:endParaRPr lang="fr-FR" sz="2000" i="0" dirty="0">
              <a:solidFill>
                <a:schemeClr val="bg2"/>
              </a:solidFill>
            </a:endParaRPr>
          </a:p>
          <a:p>
            <a:pPr marL="450850" indent="-360000">
              <a:spcBef>
                <a:spcPts val="0"/>
              </a:spcBef>
              <a:buSzPct val="86000"/>
              <a:buFont typeface="Wingdings" panose="05000000000000000000" pitchFamily="2" charset="2"/>
              <a:buChar char="è"/>
            </a:pPr>
            <a:endParaRPr lang="fr-FR" sz="2000" i="0" dirty="0" smtClean="0">
              <a:solidFill>
                <a:schemeClr val="bg2"/>
              </a:solidFill>
            </a:endParaRPr>
          </a:p>
          <a:p>
            <a:pPr marL="450850" indent="-360000">
              <a:spcBef>
                <a:spcPts val="0"/>
              </a:spcBef>
              <a:buSzPct val="86000"/>
              <a:buFont typeface="Wingdings" panose="05000000000000000000" pitchFamily="2" charset="2"/>
              <a:buChar char="è"/>
            </a:pPr>
            <a:r>
              <a:rPr lang="en-US" sz="2000" i="0" dirty="0">
                <a:solidFill>
                  <a:schemeClr val="bg2"/>
                </a:solidFill>
              </a:rPr>
              <a:t>Anticipate changing trends in employee expectations so as to remain a lasting employer of </a:t>
            </a:r>
            <a:r>
              <a:rPr lang="en-US" sz="2000" i="0" dirty="0" smtClean="0">
                <a:solidFill>
                  <a:schemeClr val="bg2"/>
                </a:solidFill>
              </a:rPr>
              <a:t>choice</a:t>
            </a:r>
            <a:endParaRPr lang="en-US" sz="2000" i="0" dirty="0">
              <a:solidFill>
                <a:schemeClr val="bg2"/>
              </a:solidFill>
            </a:endParaRPr>
          </a:p>
          <a:p>
            <a:pPr marL="450850" indent="-360000">
              <a:spcBef>
                <a:spcPts val="0"/>
              </a:spcBef>
              <a:buSzPct val="86000"/>
              <a:buFont typeface="Wingdings" panose="05000000000000000000" pitchFamily="2" charset="2"/>
              <a:buChar char="è"/>
            </a:pPr>
            <a:endParaRPr lang="fr-FR" sz="2000" i="0" dirty="0">
              <a:solidFill>
                <a:schemeClr val="bg2"/>
              </a:solidFill>
            </a:endParaRPr>
          </a:p>
          <a:p>
            <a:pPr marL="450850" indent="-360000">
              <a:spcBef>
                <a:spcPts val="0"/>
              </a:spcBef>
              <a:buSzPct val="86000"/>
              <a:buFont typeface="Wingdings" panose="05000000000000000000" pitchFamily="2" charset="2"/>
              <a:buChar char="è"/>
            </a:pPr>
            <a:endParaRPr lang="fr-FR" sz="2000" i="0" dirty="0" smtClean="0">
              <a:solidFill>
                <a:schemeClr val="bg2"/>
              </a:solidFill>
            </a:endParaRPr>
          </a:p>
          <a:p>
            <a:pPr marL="450850" indent="-360000">
              <a:spcBef>
                <a:spcPts val="0"/>
              </a:spcBef>
              <a:buSzPct val="86000"/>
              <a:buFont typeface="Wingdings" panose="05000000000000000000" pitchFamily="2" charset="2"/>
              <a:buChar char="è"/>
            </a:pPr>
            <a:r>
              <a:rPr lang="en-US" sz="2000" i="0" dirty="0">
                <a:solidFill>
                  <a:schemeClr val="bg2"/>
                </a:solidFill>
              </a:rPr>
              <a:t>Acquire and efficiently integrate the new skills required</a:t>
            </a:r>
          </a:p>
        </p:txBody>
      </p:sp>
      <p:sp>
        <p:nvSpPr>
          <p:cNvPr id="9" name="Rectangle 8"/>
          <p:cNvSpPr/>
          <p:nvPr/>
        </p:nvSpPr>
        <p:spPr>
          <a:xfrm>
            <a:off x="3524560" y="627106"/>
            <a:ext cx="5646097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300" i="0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Bringing together more of the </a:t>
            </a:r>
            <a:r>
              <a:rPr lang="en-GB" sz="2300" i="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“best-talent</a:t>
            </a:r>
            <a:r>
              <a:rPr lang="en-GB" sz="2300" i="0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”</a:t>
            </a:r>
            <a:endParaRPr lang="fr-FR" sz="2300" i="0" dirty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2285312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0" y="-11875"/>
            <a:ext cx="9919254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space réservé du contenu 2"/>
          <p:cNvSpPr txBox="1">
            <a:spLocks/>
          </p:cNvSpPr>
          <p:nvPr/>
        </p:nvSpPr>
        <p:spPr>
          <a:xfrm>
            <a:off x="994502" y="1916833"/>
            <a:ext cx="7780925" cy="1130739"/>
          </a:xfrm>
          <a:prstGeom prst="rect">
            <a:avLst/>
          </a:prstGeom>
        </p:spPr>
        <p:txBody>
          <a:bodyPr/>
          <a:lstStyle>
            <a:lvl1pPr marL="274638" indent="-274638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04780"/>
              </a:buClr>
              <a:buFont typeface="Wingdings" pitchFamily="2" charset="2"/>
              <a:buChar char="§"/>
              <a:defRPr kumimoji="1" sz="24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722313" indent="-2682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4780"/>
              </a:buClr>
              <a:buSzPct val="65000"/>
              <a:buFont typeface="Webdings" pitchFamily="18" charset="2"/>
              <a:buChar char="4"/>
              <a:defRPr kumimoji="1" sz="2000">
                <a:solidFill>
                  <a:srgbClr val="5F5F5F"/>
                </a:solidFill>
                <a:latin typeface="+mn-lt"/>
              </a:defRPr>
            </a:lvl2pPr>
            <a:lvl3pPr marL="1081088" indent="-1793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4780"/>
              </a:buClr>
              <a:buSzPct val="50000"/>
              <a:buFont typeface="Webdings" pitchFamily="18" charset="2"/>
              <a:buChar char="="/>
              <a:defRPr kumimoji="1" sz="1300">
                <a:solidFill>
                  <a:srgbClr val="5F5F5F"/>
                </a:solidFill>
                <a:latin typeface="+mn-lt"/>
              </a:defRPr>
            </a:lvl3pPr>
            <a:lvl4pPr marL="1344613" indent="-841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4780"/>
              </a:buClr>
              <a:buSzPct val="80000"/>
              <a:buFont typeface="Microsoft Sans Serif" pitchFamily="34" charset="0"/>
              <a:buChar char="-"/>
              <a:defRPr kumimoji="1" sz="1000">
                <a:solidFill>
                  <a:srgbClr val="5F5F5F"/>
                </a:solidFill>
                <a:latin typeface="+mn-lt"/>
              </a:defRPr>
            </a:lvl4pPr>
            <a:lvl5pPr marL="1609725" indent="-85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4780"/>
              </a:buClr>
              <a:buSzPct val="80000"/>
              <a:buChar char="•"/>
              <a:defRPr kumimoji="1" sz="800">
                <a:solidFill>
                  <a:srgbClr val="5F5F5F"/>
                </a:solidFill>
                <a:latin typeface="+mn-lt"/>
              </a:defRPr>
            </a:lvl5pPr>
            <a:lvl6pPr marL="2066925" indent="-85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4780"/>
              </a:buClr>
              <a:buSzPct val="80000"/>
              <a:buChar char="•"/>
              <a:defRPr kumimoji="1" sz="800">
                <a:solidFill>
                  <a:srgbClr val="5F5F5F"/>
                </a:solidFill>
                <a:latin typeface="+mn-lt"/>
              </a:defRPr>
            </a:lvl6pPr>
            <a:lvl7pPr marL="2524125" indent="-85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4780"/>
              </a:buClr>
              <a:buSzPct val="80000"/>
              <a:buChar char="•"/>
              <a:defRPr kumimoji="1" sz="800">
                <a:solidFill>
                  <a:srgbClr val="5F5F5F"/>
                </a:solidFill>
                <a:latin typeface="+mn-lt"/>
              </a:defRPr>
            </a:lvl7pPr>
            <a:lvl8pPr marL="2981325" indent="-85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4780"/>
              </a:buClr>
              <a:buSzPct val="80000"/>
              <a:buChar char="•"/>
              <a:defRPr kumimoji="1" sz="800">
                <a:solidFill>
                  <a:srgbClr val="5F5F5F"/>
                </a:solidFill>
                <a:latin typeface="+mn-lt"/>
              </a:defRPr>
            </a:lvl8pPr>
            <a:lvl9pPr marL="3438525" indent="-85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4780"/>
              </a:buClr>
              <a:buSzPct val="80000"/>
              <a:buChar char="•"/>
              <a:defRPr kumimoji="1" sz="800">
                <a:solidFill>
                  <a:srgbClr val="5F5F5F"/>
                </a:solidFill>
                <a:latin typeface="+mn-lt"/>
              </a:defRPr>
            </a:lvl9pPr>
          </a:lstStyle>
          <a:p>
            <a:pPr marL="450850" lvl="0" indent="-360000">
              <a:spcBef>
                <a:spcPts val="0"/>
              </a:spcBef>
              <a:buSzPct val="86000"/>
              <a:buFont typeface="Wingdings" panose="05000000000000000000" pitchFamily="2" charset="2"/>
              <a:buChar char="è"/>
            </a:pP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7215253" y="1088771"/>
            <a:ext cx="2679160" cy="396069"/>
          </a:xfrm>
          <a:prstGeom prst="rect">
            <a:avLst/>
          </a:pr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" name="AutoShape 4" descr="Résultat de recherche d'images pour &quot;growth&quot;"/>
          <p:cNvSpPr>
            <a:spLocks noChangeAspect="1" noChangeArrowheads="1"/>
          </p:cNvSpPr>
          <p:nvPr/>
        </p:nvSpPr>
        <p:spPr bwMode="auto">
          <a:xfrm>
            <a:off x="0" y="-144463"/>
            <a:ext cx="3302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3" name="AutoShape 2" descr="Image pour le résultat associé aux actualités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99750" y="-457200"/>
            <a:ext cx="1382713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4" name="AutoShape 2" descr="Résultat de recherche d'images pour &quot;relever un défi&quot;"/>
          <p:cNvSpPr>
            <a:spLocks noChangeAspect="1" noChangeArrowheads="1"/>
          </p:cNvSpPr>
          <p:nvPr/>
        </p:nvSpPr>
        <p:spPr bwMode="auto">
          <a:xfrm>
            <a:off x="165100" y="7938"/>
            <a:ext cx="3302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15" name="Espace réservé du contenu 2"/>
          <p:cNvSpPr txBox="1">
            <a:spLocks/>
          </p:cNvSpPr>
          <p:nvPr/>
        </p:nvSpPr>
        <p:spPr>
          <a:xfrm>
            <a:off x="994502" y="1916833"/>
            <a:ext cx="7780925" cy="1130739"/>
          </a:xfrm>
          <a:prstGeom prst="rect">
            <a:avLst/>
          </a:prstGeom>
        </p:spPr>
        <p:txBody>
          <a:bodyPr/>
          <a:lstStyle>
            <a:lvl1pPr marL="274638" indent="-274638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04780"/>
              </a:buClr>
              <a:buFont typeface="Wingdings" pitchFamily="2" charset="2"/>
              <a:buChar char="§"/>
              <a:defRPr kumimoji="1" sz="24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722313" indent="-2682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4780"/>
              </a:buClr>
              <a:buSzPct val="65000"/>
              <a:buFont typeface="Webdings" pitchFamily="18" charset="2"/>
              <a:buChar char="4"/>
              <a:defRPr kumimoji="1" sz="2000">
                <a:solidFill>
                  <a:srgbClr val="5F5F5F"/>
                </a:solidFill>
                <a:latin typeface="+mn-lt"/>
              </a:defRPr>
            </a:lvl2pPr>
            <a:lvl3pPr marL="1081088" indent="-1793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4780"/>
              </a:buClr>
              <a:buSzPct val="50000"/>
              <a:buFont typeface="Webdings" pitchFamily="18" charset="2"/>
              <a:buChar char="="/>
              <a:defRPr kumimoji="1" sz="1300">
                <a:solidFill>
                  <a:srgbClr val="5F5F5F"/>
                </a:solidFill>
                <a:latin typeface="+mn-lt"/>
              </a:defRPr>
            </a:lvl3pPr>
            <a:lvl4pPr marL="1344613" indent="-841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4780"/>
              </a:buClr>
              <a:buSzPct val="80000"/>
              <a:buFont typeface="Microsoft Sans Serif" pitchFamily="34" charset="0"/>
              <a:buChar char="-"/>
              <a:defRPr kumimoji="1" sz="1000">
                <a:solidFill>
                  <a:srgbClr val="5F5F5F"/>
                </a:solidFill>
                <a:latin typeface="+mn-lt"/>
              </a:defRPr>
            </a:lvl4pPr>
            <a:lvl5pPr marL="1609725" indent="-85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4780"/>
              </a:buClr>
              <a:buSzPct val="80000"/>
              <a:buChar char="•"/>
              <a:defRPr kumimoji="1" sz="800">
                <a:solidFill>
                  <a:srgbClr val="5F5F5F"/>
                </a:solidFill>
                <a:latin typeface="+mn-lt"/>
              </a:defRPr>
            </a:lvl5pPr>
            <a:lvl6pPr marL="2066925" indent="-85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4780"/>
              </a:buClr>
              <a:buSzPct val="80000"/>
              <a:buChar char="•"/>
              <a:defRPr kumimoji="1" sz="800">
                <a:solidFill>
                  <a:srgbClr val="5F5F5F"/>
                </a:solidFill>
                <a:latin typeface="+mn-lt"/>
              </a:defRPr>
            </a:lvl6pPr>
            <a:lvl7pPr marL="2524125" indent="-85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4780"/>
              </a:buClr>
              <a:buSzPct val="80000"/>
              <a:buChar char="•"/>
              <a:defRPr kumimoji="1" sz="800">
                <a:solidFill>
                  <a:srgbClr val="5F5F5F"/>
                </a:solidFill>
                <a:latin typeface="+mn-lt"/>
              </a:defRPr>
            </a:lvl7pPr>
            <a:lvl8pPr marL="2981325" indent="-85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4780"/>
              </a:buClr>
              <a:buSzPct val="80000"/>
              <a:buChar char="•"/>
              <a:defRPr kumimoji="1" sz="800">
                <a:solidFill>
                  <a:srgbClr val="5F5F5F"/>
                </a:solidFill>
                <a:latin typeface="+mn-lt"/>
              </a:defRPr>
            </a:lvl8pPr>
            <a:lvl9pPr marL="3438525" indent="-85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4780"/>
              </a:buClr>
              <a:buSzPct val="80000"/>
              <a:buChar char="•"/>
              <a:defRPr kumimoji="1" sz="800">
                <a:solidFill>
                  <a:srgbClr val="5F5F5F"/>
                </a:solidFill>
                <a:latin typeface="+mn-lt"/>
              </a:defRPr>
            </a:lvl9pPr>
          </a:lstStyle>
          <a:p>
            <a:pPr marL="450850" lvl="0" indent="-360000">
              <a:spcBef>
                <a:spcPts val="0"/>
              </a:spcBef>
              <a:buSzPct val="86000"/>
              <a:buFont typeface="Wingdings" panose="05000000000000000000" pitchFamily="2" charset="2"/>
              <a:buChar char="è"/>
            </a:pPr>
            <a:endParaRPr lang="fr-FR" dirty="0"/>
          </a:p>
        </p:txBody>
      </p:sp>
      <p:sp>
        <p:nvSpPr>
          <p:cNvPr id="18" name="Espace réservé du contenu 2"/>
          <p:cNvSpPr txBox="1">
            <a:spLocks/>
          </p:cNvSpPr>
          <p:nvPr/>
        </p:nvSpPr>
        <p:spPr>
          <a:xfrm>
            <a:off x="441428" y="2947897"/>
            <a:ext cx="6399171" cy="3403451"/>
          </a:xfrm>
          <a:prstGeom prst="rect">
            <a:avLst/>
          </a:prstGeom>
        </p:spPr>
        <p:txBody>
          <a:bodyPr/>
          <a:lstStyle>
            <a:lvl1pPr marL="274638" indent="-274638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04780"/>
              </a:buClr>
              <a:buFont typeface="Wingdings" pitchFamily="2" charset="2"/>
              <a:buChar char="§"/>
              <a:defRPr kumimoji="1" sz="24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722313" indent="-2682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4780"/>
              </a:buClr>
              <a:buSzPct val="65000"/>
              <a:buFont typeface="Webdings" pitchFamily="18" charset="2"/>
              <a:buChar char="4"/>
              <a:defRPr kumimoji="1" sz="2000">
                <a:solidFill>
                  <a:srgbClr val="5F5F5F"/>
                </a:solidFill>
                <a:latin typeface="+mn-lt"/>
              </a:defRPr>
            </a:lvl2pPr>
            <a:lvl3pPr marL="1081088" indent="-1793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4780"/>
              </a:buClr>
              <a:buSzPct val="50000"/>
              <a:buFont typeface="Webdings" pitchFamily="18" charset="2"/>
              <a:buChar char="="/>
              <a:defRPr kumimoji="1" sz="1300">
                <a:solidFill>
                  <a:srgbClr val="5F5F5F"/>
                </a:solidFill>
                <a:latin typeface="+mn-lt"/>
              </a:defRPr>
            </a:lvl3pPr>
            <a:lvl4pPr marL="1344613" indent="-841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4780"/>
              </a:buClr>
              <a:buSzPct val="80000"/>
              <a:buFont typeface="Microsoft Sans Serif" pitchFamily="34" charset="0"/>
              <a:buChar char="-"/>
              <a:defRPr kumimoji="1" sz="1000">
                <a:solidFill>
                  <a:srgbClr val="5F5F5F"/>
                </a:solidFill>
                <a:latin typeface="+mn-lt"/>
              </a:defRPr>
            </a:lvl4pPr>
            <a:lvl5pPr marL="1609725" indent="-85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4780"/>
              </a:buClr>
              <a:buSzPct val="80000"/>
              <a:buChar char="•"/>
              <a:defRPr kumimoji="1" sz="800">
                <a:solidFill>
                  <a:srgbClr val="5F5F5F"/>
                </a:solidFill>
                <a:latin typeface="+mn-lt"/>
              </a:defRPr>
            </a:lvl5pPr>
            <a:lvl6pPr marL="2066925" indent="-85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4780"/>
              </a:buClr>
              <a:buSzPct val="80000"/>
              <a:buChar char="•"/>
              <a:defRPr kumimoji="1" sz="800">
                <a:solidFill>
                  <a:srgbClr val="5F5F5F"/>
                </a:solidFill>
                <a:latin typeface="+mn-lt"/>
              </a:defRPr>
            </a:lvl6pPr>
            <a:lvl7pPr marL="2524125" indent="-85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4780"/>
              </a:buClr>
              <a:buSzPct val="80000"/>
              <a:buChar char="•"/>
              <a:defRPr kumimoji="1" sz="800">
                <a:solidFill>
                  <a:srgbClr val="5F5F5F"/>
                </a:solidFill>
                <a:latin typeface="+mn-lt"/>
              </a:defRPr>
            </a:lvl7pPr>
            <a:lvl8pPr marL="2981325" indent="-85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4780"/>
              </a:buClr>
              <a:buSzPct val="80000"/>
              <a:buChar char="•"/>
              <a:defRPr kumimoji="1" sz="800">
                <a:solidFill>
                  <a:srgbClr val="5F5F5F"/>
                </a:solidFill>
                <a:latin typeface="+mn-lt"/>
              </a:defRPr>
            </a:lvl8pPr>
            <a:lvl9pPr marL="3438525" indent="-85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4780"/>
              </a:buClr>
              <a:buSzPct val="80000"/>
              <a:buChar char="•"/>
              <a:defRPr kumimoji="1" sz="800">
                <a:solidFill>
                  <a:srgbClr val="5F5F5F"/>
                </a:solidFill>
                <a:latin typeface="+mn-lt"/>
              </a:defRPr>
            </a:lvl9pPr>
          </a:lstStyle>
          <a:p>
            <a:pPr marL="450850" lvl="0" indent="-360000">
              <a:spcBef>
                <a:spcPts val="0"/>
              </a:spcBef>
              <a:buSzPct val="86000"/>
              <a:buFont typeface="Wingdings" panose="05000000000000000000" pitchFamily="2" charset="2"/>
              <a:buChar char="è"/>
            </a:pPr>
            <a:r>
              <a:rPr lang="en-US" sz="2000" i="0" dirty="0" smtClean="0">
                <a:solidFill>
                  <a:schemeClr val="bg2"/>
                </a:solidFill>
              </a:rPr>
              <a:t>Build up 2 to 3 major positions abroad in regions with strong growth potential</a:t>
            </a:r>
          </a:p>
          <a:p>
            <a:pPr marL="450850" indent="-360000">
              <a:spcBef>
                <a:spcPts val="0"/>
              </a:spcBef>
              <a:buSzPct val="86000"/>
              <a:buFont typeface="Wingdings" panose="05000000000000000000" pitchFamily="2" charset="2"/>
              <a:buChar char="è"/>
            </a:pPr>
            <a:endParaRPr lang="en-US" sz="2000" i="0" dirty="0" smtClean="0">
              <a:solidFill>
                <a:schemeClr val="bg2"/>
              </a:solidFill>
            </a:endParaRPr>
          </a:p>
          <a:p>
            <a:pPr marL="450850" indent="-360000">
              <a:spcBef>
                <a:spcPts val="0"/>
              </a:spcBef>
              <a:buSzPct val="86000"/>
              <a:buFont typeface="Wingdings" panose="05000000000000000000" pitchFamily="2" charset="2"/>
              <a:buChar char="è"/>
            </a:pPr>
            <a:endParaRPr lang="en-US" sz="2000" i="0" dirty="0" smtClean="0">
              <a:solidFill>
                <a:schemeClr val="bg2"/>
              </a:solidFill>
            </a:endParaRPr>
          </a:p>
          <a:p>
            <a:pPr marL="450850" indent="-360000">
              <a:spcBef>
                <a:spcPts val="0"/>
              </a:spcBef>
              <a:buSzPct val="86000"/>
              <a:buFont typeface="Wingdings" panose="05000000000000000000" pitchFamily="2" charset="2"/>
              <a:buChar char="è"/>
            </a:pPr>
            <a:r>
              <a:rPr lang="en-US" sz="2000" i="0" dirty="0" err="1" smtClean="0">
                <a:solidFill>
                  <a:schemeClr val="bg2"/>
                </a:solidFill>
              </a:rPr>
              <a:t>Capitalise</a:t>
            </a:r>
            <a:r>
              <a:rPr lang="en-US" sz="2000" i="0" dirty="0" smtClean="0">
                <a:solidFill>
                  <a:schemeClr val="bg2"/>
                </a:solidFill>
              </a:rPr>
              <a:t> on local-development opportunities </a:t>
            </a:r>
          </a:p>
          <a:p>
            <a:pPr marL="90850" indent="0">
              <a:spcBef>
                <a:spcPts val="0"/>
              </a:spcBef>
              <a:buSzPct val="86000"/>
              <a:buFont typeface="Wingdings" panose="05000000000000000000" pitchFamily="2" charset="2"/>
              <a:buNone/>
            </a:pPr>
            <a:endParaRPr lang="en-US" sz="2000" i="0" dirty="0" smtClean="0">
              <a:solidFill>
                <a:schemeClr val="bg2"/>
              </a:solidFill>
            </a:endParaRPr>
          </a:p>
          <a:p>
            <a:pPr marL="90850" indent="0">
              <a:spcBef>
                <a:spcPts val="0"/>
              </a:spcBef>
              <a:buSzPct val="86000"/>
              <a:buFont typeface="Wingdings" panose="05000000000000000000" pitchFamily="2" charset="2"/>
              <a:buNone/>
            </a:pPr>
            <a:endParaRPr lang="en-US" sz="2000" i="0" dirty="0" smtClean="0">
              <a:solidFill>
                <a:schemeClr val="bg2"/>
              </a:solidFill>
            </a:endParaRPr>
          </a:p>
          <a:p>
            <a:pPr marL="450850" indent="-360000">
              <a:spcBef>
                <a:spcPts val="0"/>
              </a:spcBef>
              <a:buSzPct val="86000"/>
              <a:buFont typeface="Wingdings" panose="05000000000000000000" pitchFamily="2" charset="2"/>
              <a:buChar char="è"/>
            </a:pPr>
            <a:r>
              <a:rPr lang="en-US" sz="2000" i="0" dirty="0" smtClean="0">
                <a:solidFill>
                  <a:schemeClr val="bg2"/>
                </a:solidFill>
              </a:rPr>
              <a:t>Launch an intensive strategy to expand the Group’s international footprint</a:t>
            </a:r>
            <a:endParaRPr lang="en-US" sz="2000" i="0" dirty="0">
              <a:solidFill>
                <a:schemeClr val="bg2"/>
              </a:solidFill>
            </a:endParaRPr>
          </a:p>
        </p:txBody>
      </p:sp>
      <p:sp>
        <p:nvSpPr>
          <p:cNvPr id="21" name="Rectangle 10"/>
          <p:cNvSpPr/>
          <p:nvPr/>
        </p:nvSpPr>
        <p:spPr>
          <a:xfrm rot="5400000">
            <a:off x="7767753" y="1223447"/>
            <a:ext cx="360000" cy="1560000"/>
          </a:xfrm>
          <a:prstGeom prst="snip1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/>
            <a:r>
              <a:rPr lang="fr-FR" sz="1200" b="1" i="1" dirty="0" smtClean="0">
                <a:solidFill>
                  <a:schemeClr val="bg1"/>
                </a:solidFill>
              </a:rPr>
              <a:t>UK</a:t>
            </a:r>
            <a:endParaRPr lang="fr-FR" sz="1200" b="1" i="1" dirty="0">
              <a:solidFill>
                <a:schemeClr val="bg1"/>
              </a:solidFill>
            </a:endParaRPr>
          </a:p>
        </p:txBody>
      </p:sp>
      <p:sp>
        <p:nvSpPr>
          <p:cNvPr id="22" name="Rectangle 10"/>
          <p:cNvSpPr/>
          <p:nvPr/>
        </p:nvSpPr>
        <p:spPr>
          <a:xfrm rot="5400000">
            <a:off x="7767753" y="2087543"/>
            <a:ext cx="360000" cy="1560000"/>
          </a:xfrm>
          <a:prstGeom prst="snip1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/>
            <a:r>
              <a:rPr lang="fr-FR" sz="1200" b="1" i="1" dirty="0" smtClean="0">
                <a:solidFill>
                  <a:schemeClr val="bg1"/>
                </a:solidFill>
              </a:rPr>
              <a:t>Hong-Kong</a:t>
            </a:r>
            <a:endParaRPr lang="fr-FR" sz="1200" b="1" i="1" dirty="0">
              <a:solidFill>
                <a:schemeClr val="bg1"/>
              </a:solidFill>
            </a:endParaRPr>
          </a:p>
        </p:txBody>
      </p:sp>
      <p:sp>
        <p:nvSpPr>
          <p:cNvPr id="23" name="Rectangle 10"/>
          <p:cNvSpPr/>
          <p:nvPr/>
        </p:nvSpPr>
        <p:spPr>
          <a:xfrm rot="5400000">
            <a:off x="7767753" y="1655495"/>
            <a:ext cx="360000" cy="1560000"/>
          </a:xfrm>
          <a:prstGeom prst="snip1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/>
            <a:r>
              <a:rPr lang="fr-FR" sz="1200" b="1" i="1" dirty="0" smtClean="0">
                <a:solidFill>
                  <a:schemeClr val="bg1"/>
                </a:solidFill>
              </a:rPr>
              <a:t>Singapore</a:t>
            </a:r>
            <a:endParaRPr lang="fr-FR" sz="1200" b="1" i="1" dirty="0">
              <a:solidFill>
                <a:schemeClr val="bg1"/>
              </a:solidFill>
            </a:endParaRPr>
          </a:p>
        </p:txBody>
      </p:sp>
      <p:sp>
        <p:nvSpPr>
          <p:cNvPr id="24" name="Rectangle 10"/>
          <p:cNvSpPr/>
          <p:nvPr/>
        </p:nvSpPr>
        <p:spPr>
          <a:xfrm rot="5400000">
            <a:off x="7767753" y="2519591"/>
            <a:ext cx="360000" cy="1560000"/>
          </a:xfrm>
          <a:prstGeom prst="snip1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/>
            <a:r>
              <a:rPr lang="fr-FR" sz="1200" b="1" i="1" dirty="0" err="1" smtClean="0">
                <a:solidFill>
                  <a:schemeClr val="bg1"/>
                </a:solidFill>
              </a:rPr>
              <a:t>Brazil</a:t>
            </a:r>
            <a:endParaRPr lang="fr-FR" sz="1200" b="1" i="1" dirty="0">
              <a:solidFill>
                <a:schemeClr val="bg1"/>
              </a:solidFill>
            </a:endParaRPr>
          </a:p>
        </p:txBody>
      </p:sp>
      <p:sp>
        <p:nvSpPr>
          <p:cNvPr id="25" name="Rectangle 10"/>
          <p:cNvSpPr/>
          <p:nvPr/>
        </p:nvSpPr>
        <p:spPr>
          <a:xfrm rot="5400000">
            <a:off x="7767753" y="2951639"/>
            <a:ext cx="360000" cy="1560000"/>
          </a:xfrm>
          <a:prstGeom prst="snip1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/>
            <a:r>
              <a:rPr lang="fr-FR" sz="1200" b="1" i="1" dirty="0" smtClean="0">
                <a:solidFill>
                  <a:schemeClr val="bg1"/>
                </a:solidFill>
              </a:rPr>
              <a:t>Dubai</a:t>
            </a:r>
            <a:endParaRPr lang="fr-FR" sz="1200" b="1" i="1" dirty="0">
              <a:solidFill>
                <a:schemeClr val="bg1"/>
              </a:solidFill>
            </a:endParaRPr>
          </a:p>
        </p:txBody>
      </p:sp>
      <p:sp>
        <p:nvSpPr>
          <p:cNvPr id="26" name="Rectangle 10"/>
          <p:cNvSpPr/>
          <p:nvPr/>
        </p:nvSpPr>
        <p:spPr>
          <a:xfrm rot="5400000">
            <a:off x="7767753" y="3689623"/>
            <a:ext cx="360000" cy="1560000"/>
          </a:xfrm>
          <a:prstGeom prst="snip1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/>
            <a:r>
              <a:rPr lang="fr-FR" sz="1200" b="1" i="1" dirty="0" err="1" smtClean="0">
                <a:solidFill>
                  <a:schemeClr val="bg1"/>
                </a:solidFill>
              </a:rPr>
              <a:t>Morocco</a:t>
            </a:r>
            <a:endParaRPr lang="fr-FR" sz="1200" b="1" i="1" dirty="0">
              <a:solidFill>
                <a:schemeClr val="bg1"/>
              </a:solidFill>
            </a:endParaRPr>
          </a:p>
        </p:txBody>
      </p:sp>
      <p:sp>
        <p:nvSpPr>
          <p:cNvPr id="27" name="Rectangle 10"/>
          <p:cNvSpPr/>
          <p:nvPr/>
        </p:nvSpPr>
        <p:spPr>
          <a:xfrm rot="5400000">
            <a:off x="7767753" y="4121671"/>
            <a:ext cx="360000" cy="1560000"/>
          </a:xfrm>
          <a:prstGeom prst="snip1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/>
            <a:r>
              <a:rPr lang="fr-FR" sz="1200" b="1" i="1" dirty="0" smtClean="0">
                <a:solidFill>
                  <a:schemeClr val="bg1"/>
                </a:solidFill>
              </a:rPr>
              <a:t>Belgium</a:t>
            </a:r>
            <a:endParaRPr lang="fr-FR" sz="1200" b="1" i="1" dirty="0">
              <a:solidFill>
                <a:schemeClr val="bg1"/>
              </a:solidFill>
            </a:endParaRPr>
          </a:p>
        </p:txBody>
      </p:sp>
      <p:sp>
        <p:nvSpPr>
          <p:cNvPr id="28" name="Rectangle 10"/>
          <p:cNvSpPr/>
          <p:nvPr/>
        </p:nvSpPr>
        <p:spPr>
          <a:xfrm rot="5400000">
            <a:off x="7767753" y="4553719"/>
            <a:ext cx="360000" cy="1560000"/>
          </a:xfrm>
          <a:prstGeom prst="snip1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/>
            <a:r>
              <a:rPr lang="fr-FR" sz="1200" b="1" i="1" dirty="0" smtClean="0">
                <a:solidFill>
                  <a:schemeClr val="bg1"/>
                </a:solidFill>
              </a:rPr>
              <a:t>…</a:t>
            </a:r>
            <a:endParaRPr lang="fr-FR" sz="1200" b="1" i="1" dirty="0">
              <a:solidFill>
                <a:schemeClr val="bg1"/>
              </a:solidFill>
            </a:endParaRPr>
          </a:p>
        </p:txBody>
      </p:sp>
      <p:sp>
        <p:nvSpPr>
          <p:cNvPr id="20" name="BDP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342121" y="6669087"/>
            <a:ext cx="685800" cy="20127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kumimoji="1" sz="800">
                <a:solidFill>
                  <a:schemeClr val="tx1"/>
                </a:solidFill>
                <a:cs typeface="Arial" charset="0"/>
              </a:defRPr>
            </a:lvl1pPr>
          </a:lstStyle>
          <a:p>
            <a:r>
              <a:rPr lang="fr-FR" dirty="0" smtClean="0">
                <a:solidFill>
                  <a:srgbClr val="515151"/>
                </a:solidFill>
              </a:rPr>
              <a:t>28</a:t>
            </a:r>
            <a:endParaRPr lang="fr-FR" dirty="0">
              <a:solidFill>
                <a:srgbClr val="51515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-35624" y="1210592"/>
            <a:ext cx="9375058" cy="348744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pic>
        <p:nvPicPr>
          <p:cNvPr id="30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78"/>
          <a:stretch/>
        </p:blipFill>
        <p:spPr bwMode="auto">
          <a:xfrm>
            <a:off x="267508" y="152862"/>
            <a:ext cx="3217915" cy="232934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itre 5"/>
          <p:cNvSpPr txBox="1">
            <a:spLocks/>
          </p:cNvSpPr>
          <p:nvPr/>
        </p:nvSpPr>
        <p:spPr bwMode="auto">
          <a:xfrm>
            <a:off x="3539489" y="317914"/>
            <a:ext cx="6379765" cy="61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477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5024A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144000" tIns="72000" rIns="92075" bIns="46038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i="0" kern="0" dirty="0" smtClean="0">
                <a:solidFill>
                  <a:schemeClr val="bg2"/>
                </a:solidFill>
              </a:rPr>
              <a:t>Step </a:t>
            </a:r>
            <a:r>
              <a:rPr lang="en-US" i="0" kern="0" dirty="0">
                <a:solidFill>
                  <a:schemeClr val="bg2"/>
                </a:solidFill>
              </a:rPr>
              <a:t>up our international expansion</a:t>
            </a:r>
            <a:endParaRPr lang="en-GB" i="0" kern="0" dirty="0">
              <a:solidFill>
                <a:schemeClr val="bg2"/>
              </a:solidFill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267508" y="1210136"/>
            <a:ext cx="395015" cy="349200"/>
          </a:xfrm>
          <a:prstGeom prst="rect">
            <a:avLst/>
          </a:prstGeom>
          <a:solidFill>
            <a:schemeClr val="bg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b="1">
                <a:solidFill>
                  <a:schemeClr val="bg1"/>
                </a:solidFill>
              </a:defRPr>
            </a:lvl1pPr>
          </a:lstStyle>
          <a:p>
            <a:endParaRPr lang="en-GB" sz="2000" i="0" dirty="0"/>
          </a:p>
        </p:txBody>
      </p:sp>
      <p:sp>
        <p:nvSpPr>
          <p:cNvPr id="33" name="Ellipse 32"/>
          <p:cNvSpPr/>
          <p:nvPr/>
        </p:nvSpPr>
        <p:spPr>
          <a:xfrm>
            <a:off x="316749" y="1239515"/>
            <a:ext cx="288000" cy="28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i="0" dirty="0">
                <a:solidFill>
                  <a:srgbClr val="00477F"/>
                </a:solidFill>
              </a:rPr>
              <a:t>2</a:t>
            </a:r>
          </a:p>
        </p:txBody>
      </p:sp>
      <p:pic>
        <p:nvPicPr>
          <p:cNvPr id="35" name="Picture 2" descr="Drapeau du Maro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4590" y="4289622"/>
            <a:ext cx="486000" cy="313295"/>
          </a:xfrm>
          <a:prstGeom prst="rect">
            <a:avLst/>
          </a:prstGeom>
          <a:solidFill>
            <a:schemeClr val="bg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36" name="Picture 4" descr="Drapeau de Singapou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4590" y="2252191"/>
            <a:ext cx="486000" cy="324000"/>
          </a:xfrm>
          <a:prstGeom prst="rect">
            <a:avLst/>
          </a:prstGeom>
          <a:solidFill>
            <a:schemeClr val="bg2"/>
          </a:solidFill>
          <a:ln w="3175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37" name="Picture 6" descr="Drapeau du Royaume-Uni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4590" y="1854011"/>
            <a:ext cx="491938" cy="245969"/>
          </a:xfrm>
          <a:prstGeom prst="rect">
            <a:avLst/>
          </a:prstGeom>
          <a:solidFill>
            <a:schemeClr val="bg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38" name="Picture 2" descr="Drapeau de Hong Ko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1273" y="2682344"/>
            <a:ext cx="486000" cy="324000"/>
          </a:xfrm>
          <a:prstGeom prst="rect">
            <a:avLst/>
          </a:prstGeom>
          <a:solidFill>
            <a:schemeClr val="bg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39" name="Picture 4" descr="Drapeau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4590" y="3117353"/>
            <a:ext cx="462857" cy="324000"/>
          </a:xfrm>
          <a:prstGeom prst="rect">
            <a:avLst/>
          </a:prstGeom>
          <a:solidFill>
            <a:schemeClr val="bg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40" name="Picture 6" descr="drapeau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7" r="22613"/>
          <a:stretch/>
        </p:blipFill>
        <p:spPr bwMode="auto">
          <a:xfrm>
            <a:off x="8764590" y="3536843"/>
            <a:ext cx="475827" cy="324000"/>
          </a:xfrm>
          <a:prstGeom prst="rect">
            <a:avLst/>
          </a:prstGeom>
          <a:solidFill>
            <a:schemeClr val="bg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41" name="Picture 8" descr="Drapeau de la Belgique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2"/>
          <a:stretch/>
        </p:blipFill>
        <p:spPr bwMode="auto">
          <a:xfrm flipH="1">
            <a:off x="8766041" y="4720604"/>
            <a:ext cx="498479" cy="324000"/>
          </a:xfrm>
          <a:prstGeom prst="rect">
            <a:avLst/>
          </a:prstGeom>
          <a:solidFill>
            <a:schemeClr val="bg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112639660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-11875"/>
            <a:ext cx="9919254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space réservé du contenu 2"/>
          <p:cNvSpPr txBox="1">
            <a:spLocks/>
          </p:cNvSpPr>
          <p:nvPr/>
        </p:nvSpPr>
        <p:spPr>
          <a:xfrm>
            <a:off x="994502" y="1916833"/>
            <a:ext cx="7780925" cy="1130739"/>
          </a:xfrm>
          <a:prstGeom prst="rect">
            <a:avLst/>
          </a:prstGeom>
        </p:spPr>
        <p:txBody>
          <a:bodyPr/>
          <a:lstStyle>
            <a:lvl1pPr marL="274638" indent="-274638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04780"/>
              </a:buClr>
              <a:buFont typeface="Wingdings" pitchFamily="2" charset="2"/>
              <a:buChar char="§"/>
              <a:defRPr kumimoji="1" sz="24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722313" indent="-2682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4780"/>
              </a:buClr>
              <a:buSzPct val="65000"/>
              <a:buFont typeface="Webdings" pitchFamily="18" charset="2"/>
              <a:buChar char="4"/>
              <a:defRPr kumimoji="1" sz="2000">
                <a:solidFill>
                  <a:srgbClr val="5F5F5F"/>
                </a:solidFill>
                <a:latin typeface="+mn-lt"/>
              </a:defRPr>
            </a:lvl2pPr>
            <a:lvl3pPr marL="1081088" indent="-1793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4780"/>
              </a:buClr>
              <a:buSzPct val="50000"/>
              <a:buFont typeface="Webdings" pitchFamily="18" charset="2"/>
              <a:buChar char="="/>
              <a:defRPr kumimoji="1" sz="1300">
                <a:solidFill>
                  <a:srgbClr val="5F5F5F"/>
                </a:solidFill>
                <a:latin typeface="+mn-lt"/>
              </a:defRPr>
            </a:lvl3pPr>
            <a:lvl4pPr marL="1344613" indent="-841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4780"/>
              </a:buClr>
              <a:buSzPct val="80000"/>
              <a:buFont typeface="Microsoft Sans Serif" pitchFamily="34" charset="0"/>
              <a:buChar char="-"/>
              <a:defRPr kumimoji="1" sz="1000">
                <a:solidFill>
                  <a:srgbClr val="5F5F5F"/>
                </a:solidFill>
                <a:latin typeface="+mn-lt"/>
              </a:defRPr>
            </a:lvl4pPr>
            <a:lvl5pPr marL="1609725" indent="-85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4780"/>
              </a:buClr>
              <a:buSzPct val="80000"/>
              <a:buChar char="•"/>
              <a:defRPr kumimoji="1" sz="800">
                <a:solidFill>
                  <a:srgbClr val="5F5F5F"/>
                </a:solidFill>
                <a:latin typeface="+mn-lt"/>
              </a:defRPr>
            </a:lvl5pPr>
            <a:lvl6pPr marL="2066925" indent="-85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4780"/>
              </a:buClr>
              <a:buSzPct val="80000"/>
              <a:buChar char="•"/>
              <a:defRPr kumimoji="1" sz="800">
                <a:solidFill>
                  <a:srgbClr val="5F5F5F"/>
                </a:solidFill>
                <a:latin typeface="+mn-lt"/>
              </a:defRPr>
            </a:lvl6pPr>
            <a:lvl7pPr marL="2524125" indent="-85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4780"/>
              </a:buClr>
              <a:buSzPct val="80000"/>
              <a:buChar char="•"/>
              <a:defRPr kumimoji="1" sz="800">
                <a:solidFill>
                  <a:srgbClr val="5F5F5F"/>
                </a:solidFill>
                <a:latin typeface="+mn-lt"/>
              </a:defRPr>
            </a:lvl7pPr>
            <a:lvl8pPr marL="2981325" indent="-85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4780"/>
              </a:buClr>
              <a:buSzPct val="80000"/>
              <a:buChar char="•"/>
              <a:defRPr kumimoji="1" sz="800">
                <a:solidFill>
                  <a:srgbClr val="5F5F5F"/>
                </a:solidFill>
                <a:latin typeface="+mn-lt"/>
              </a:defRPr>
            </a:lvl8pPr>
            <a:lvl9pPr marL="3438525" indent="-85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4780"/>
              </a:buClr>
              <a:buSzPct val="80000"/>
              <a:buChar char="•"/>
              <a:defRPr kumimoji="1" sz="800">
                <a:solidFill>
                  <a:srgbClr val="5F5F5F"/>
                </a:solidFill>
                <a:latin typeface="+mn-lt"/>
              </a:defRPr>
            </a:lvl9pPr>
          </a:lstStyle>
          <a:p>
            <a:pPr marL="450850" lvl="0" indent="-360000">
              <a:spcBef>
                <a:spcPts val="0"/>
              </a:spcBef>
              <a:buSzPct val="86000"/>
              <a:buFont typeface="Wingdings" panose="05000000000000000000" pitchFamily="2" charset="2"/>
              <a:buChar char="è"/>
            </a:pP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7215253" y="1088771"/>
            <a:ext cx="2679160" cy="396069"/>
          </a:xfrm>
          <a:prstGeom prst="rect">
            <a:avLst/>
          </a:pr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" name="AutoShape 4" descr="&quot;Growth&quot; image-research results"/>
          <p:cNvSpPr>
            <a:spLocks noChangeAspect="1" noChangeArrowheads="1"/>
          </p:cNvSpPr>
          <p:nvPr/>
        </p:nvSpPr>
        <p:spPr bwMode="auto">
          <a:xfrm>
            <a:off x="0" y="-144463"/>
            <a:ext cx="3302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4" name="AutoShape 2" descr="&quot;Rising to a challenge&quot; image-research results"/>
          <p:cNvSpPr>
            <a:spLocks noChangeAspect="1" noChangeArrowheads="1"/>
          </p:cNvSpPr>
          <p:nvPr/>
        </p:nvSpPr>
        <p:spPr bwMode="auto">
          <a:xfrm>
            <a:off x="165100" y="7938"/>
            <a:ext cx="3302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8" name="Espace réservé du contenu 2"/>
          <p:cNvSpPr txBox="1">
            <a:spLocks/>
          </p:cNvSpPr>
          <p:nvPr/>
        </p:nvSpPr>
        <p:spPr>
          <a:xfrm>
            <a:off x="511603" y="2951318"/>
            <a:ext cx="8746721" cy="3235727"/>
          </a:xfrm>
          <a:prstGeom prst="rect">
            <a:avLst/>
          </a:prstGeom>
        </p:spPr>
        <p:txBody>
          <a:bodyPr/>
          <a:lstStyle>
            <a:lvl1pPr marL="274638" indent="-274638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04780"/>
              </a:buClr>
              <a:buFont typeface="Wingdings" pitchFamily="2" charset="2"/>
              <a:buChar char="§"/>
              <a:defRPr kumimoji="1" sz="24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722313" indent="-2682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4780"/>
              </a:buClr>
              <a:buSzPct val="65000"/>
              <a:buFont typeface="Webdings" pitchFamily="18" charset="2"/>
              <a:buChar char="4"/>
              <a:defRPr kumimoji="1" sz="2000">
                <a:solidFill>
                  <a:srgbClr val="5F5F5F"/>
                </a:solidFill>
                <a:latin typeface="+mn-lt"/>
              </a:defRPr>
            </a:lvl2pPr>
            <a:lvl3pPr marL="1081088" indent="-1793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4780"/>
              </a:buClr>
              <a:buSzPct val="50000"/>
              <a:buFont typeface="Webdings" pitchFamily="18" charset="2"/>
              <a:buChar char="="/>
              <a:defRPr kumimoji="1" sz="1300">
                <a:solidFill>
                  <a:srgbClr val="5F5F5F"/>
                </a:solidFill>
                <a:latin typeface="+mn-lt"/>
              </a:defRPr>
            </a:lvl3pPr>
            <a:lvl4pPr marL="1344613" indent="-841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4780"/>
              </a:buClr>
              <a:buSzPct val="80000"/>
              <a:buFont typeface="Microsoft Sans Serif" pitchFamily="34" charset="0"/>
              <a:buChar char="-"/>
              <a:defRPr kumimoji="1" sz="1000">
                <a:solidFill>
                  <a:srgbClr val="5F5F5F"/>
                </a:solidFill>
                <a:latin typeface="+mn-lt"/>
              </a:defRPr>
            </a:lvl4pPr>
            <a:lvl5pPr marL="1609725" indent="-85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4780"/>
              </a:buClr>
              <a:buSzPct val="80000"/>
              <a:buChar char="•"/>
              <a:defRPr kumimoji="1" sz="800">
                <a:solidFill>
                  <a:srgbClr val="5F5F5F"/>
                </a:solidFill>
                <a:latin typeface="+mn-lt"/>
              </a:defRPr>
            </a:lvl5pPr>
            <a:lvl6pPr marL="2066925" indent="-85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4780"/>
              </a:buClr>
              <a:buSzPct val="80000"/>
              <a:buChar char="•"/>
              <a:defRPr kumimoji="1" sz="800">
                <a:solidFill>
                  <a:srgbClr val="5F5F5F"/>
                </a:solidFill>
                <a:latin typeface="+mn-lt"/>
              </a:defRPr>
            </a:lvl6pPr>
            <a:lvl7pPr marL="2524125" indent="-85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4780"/>
              </a:buClr>
              <a:buSzPct val="80000"/>
              <a:buChar char="•"/>
              <a:defRPr kumimoji="1" sz="800">
                <a:solidFill>
                  <a:srgbClr val="5F5F5F"/>
                </a:solidFill>
                <a:latin typeface="+mn-lt"/>
              </a:defRPr>
            </a:lvl7pPr>
            <a:lvl8pPr marL="2981325" indent="-85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4780"/>
              </a:buClr>
              <a:buSzPct val="80000"/>
              <a:buChar char="•"/>
              <a:defRPr kumimoji="1" sz="800">
                <a:solidFill>
                  <a:srgbClr val="5F5F5F"/>
                </a:solidFill>
                <a:latin typeface="+mn-lt"/>
              </a:defRPr>
            </a:lvl8pPr>
            <a:lvl9pPr marL="3438525" indent="-85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4780"/>
              </a:buClr>
              <a:buSzPct val="80000"/>
              <a:buChar char="•"/>
              <a:defRPr kumimoji="1" sz="800">
                <a:solidFill>
                  <a:srgbClr val="5F5F5F"/>
                </a:solidFill>
                <a:latin typeface="+mn-lt"/>
              </a:defRPr>
            </a:lvl9pPr>
          </a:lstStyle>
          <a:p>
            <a:pPr marL="450850" indent="-360000">
              <a:spcBef>
                <a:spcPts val="0"/>
              </a:spcBef>
              <a:buSzPct val="86000"/>
              <a:buFont typeface="Wingdings" panose="05000000000000000000" pitchFamily="2" charset="2"/>
              <a:buChar char="è"/>
            </a:pPr>
            <a:r>
              <a:rPr lang="en-GB" sz="2000" i="0" dirty="0">
                <a:solidFill>
                  <a:schemeClr val="bg2"/>
                </a:solidFill>
              </a:rPr>
              <a:t>Broaden our vision so that we can advise our clients in making their most structural choices</a:t>
            </a:r>
          </a:p>
          <a:p>
            <a:pPr marL="450850" indent="-360000">
              <a:spcBef>
                <a:spcPts val="0"/>
              </a:spcBef>
              <a:buSzPct val="86000"/>
              <a:buFont typeface="Wingdings" panose="05000000000000000000" pitchFamily="2" charset="2"/>
              <a:buChar char="è"/>
            </a:pPr>
            <a:endParaRPr lang="en-GB" sz="2000" i="0" dirty="0">
              <a:solidFill>
                <a:schemeClr val="bg2"/>
              </a:solidFill>
            </a:endParaRPr>
          </a:p>
          <a:p>
            <a:pPr marL="450850" indent="-360000">
              <a:spcBef>
                <a:spcPts val="0"/>
              </a:spcBef>
              <a:buSzPct val="86000"/>
              <a:buFont typeface="Wingdings" panose="05000000000000000000" pitchFamily="2" charset="2"/>
              <a:buChar char="è"/>
            </a:pPr>
            <a:endParaRPr lang="en-GB" sz="2000" i="0" dirty="0">
              <a:solidFill>
                <a:schemeClr val="bg2"/>
              </a:solidFill>
            </a:endParaRPr>
          </a:p>
          <a:p>
            <a:pPr marL="450850" indent="-360000">
              <a:spcBef>
                <a:spcPts val="0"/>
              </a:spcBef>
              <a:buSzPct val="86000"/>
              <a:buFont typeface="Wingdings" panose="05000000000000000000" pitchFamily="2" charset="2"/>
              <a:buChar char="è"/>
            </a:pPr>
            <a:r>
              <a:rPr lang="en-GB" sz="2000" i="0" dirty="0">
                <a:solidFill>
                  <a:schemeClr val="bg2"/>
                </a:solidFill>
              </a:rPr>
              <a:t>Guarantee a quality performance in carrying out missions</a:t>
            </a:r>
          </a:p>
          <a:p>
            <a:pPr marL="450850" indent="-360000">
              <a:spcBef>
                <a:spcPts val="0"/>
              </a:spcBef>
              <a:buSzPct val="86000"/>
              <a:buFont typeface="Wingdings" panose="05000000000000000000" pitchFamily="2" charset="2"/>
              <a:buChar char="è"/>
            </a:pPr>
            <a:endParaRPr lang="en-GB" sz="2000" i="0" dirty="0">
              <a:solidFill>
                <a:schemeClr val="bg2"/>
              </a:solidFill>
            </a:endParaRPr>
          </a:p>
          <a:p>
            <a:pPr marL="450850" indent="-360000">
              <a:spcBef>
                <a:spcPts val="0"/>
              </a:spcBef>
              <a:buSzPct val="86000"/>
              <a:buFont typeface="Wingdings" panose="05000000000000000000" pitchFamily="2" charset="2"/>
              <a:buChar char="è"/>
            </a:pPr>
            <a:endParaRPr lang="en-GB" sz="2000" i="0" dirty="0">
              <a:solidFill>
                <a:schemeClr val="bg2"/>
              </a:solidFill>
            </a:endParaRPr>
          </a:p>
          <a:p>
            <a:pPr marL="450850" indent="-360000">
              <a:spcBef>
                <a:spcPts val="0"/>
              </a:spcBef>
              <a:buSzPct val="86000"/>
              <a:buFont typeface="Wingdings" panose="05000000000000000000" pitchFamily="2" charset="2"/>
              <a:buChar char="è"/>
            </a:pPr>
            <a:r>
              <a:rPr lang="en-GB" sz="2000" i="0" dirty="0">
                <a:solidFill>
                  <a:schemeClr val="bg2"/>
                </a:solidFill>
              </a:rPr>
              <a:t>Install innovation at the heart of our activities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11874" y="1198235"/>
            <a:ext cx="9144000" cy="348744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pic>
        <p:nvPicPr>
          <p:cNvPr id="12" name="Picture 2" descr="C:\Users\lamigeon\AppData\Local\Microsoft\Windows\Temporary Internet Files\Content.IE5\FT5WHWE5\Fotolia_72568496_Subscription_Monthly_M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88" r="5891"/>
          <a:stretch/>
        </p:blipFill>
        <p:spPr bwMode="auto">
          <a:xfrm>
            <a:off x="267508" y="268848"/>
            <a:ext cx="3217915" cy="228166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7215252" y="1088767"/>
            <a:ext cx="2679160" cy="396069"/>
          </a:xfrm>
          <a:prstGeom prst="rect">
            <a:avLst/>
          </a:pr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7215252" y="1088767"/>
            <a:ext cx="2679160" cy="396069"/>
          </a:xfrm>
          <a:prstGeom prst="rect">
            <a:avLst/>
          </a:pr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" name="Titre 5"/>
          <p:cNvSpPr txBox="1">
            <a:spLocks/>
          </p:cNvSpPr>
          <p:nvPr/>
        </p:nvSpPr>
        <p:spPr bwMode="auto">
          <a:xfrm>
            <a:off x="3605082" y="315479"/>
            <a:ext cx="5703360" cy="61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477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5024A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144000" tIns="72000" rIns="92075" bIns="46038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GB" i="0" kern="0" dirty="0">
                <a:solidFill>
                  <a:schemeClr val="bg2"/>
                </a:solidFill>
              </a:rPr>
              <a:t>Create more value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267508" y="1210136"/>
            <a:ext cx="395015" cy="349200"/>
          </a:xfrm>
          <a:prstGeom prst="rect">
            <a:avLst/>
          </a:prstGeom>
          <a:solidFill>
            <a:schemeClr val="bg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b="1">
                <a:solidFill>
                  <a:schemeClr val="bg1"/>
                </a:solidFill>
              </a:defRPr>
            </a:lvl1pPr>
          </a:lstStyle>
          <a:p>
            <a:endParaRPr lang="en-GB" sz="2000" i="0" dirty="0"/>
          </a:p>
        </p:txBody>
      </p:sp>
      <p:sp>
        <p:nvSpPr>
          <p:cNvPr id="22" name="Ellipse 21"/>
          <p:cNvSpPr/>
          <p:nvPr/>
        </p:nvSpPr>
        <p:spPr>
          <a:xfrm>
            <a:off x="316749" y="1239515"/>
            <a:ext cx="288000" cy="28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i="0" dirty="0" smtClean="0">
                <a:solidFill>
                  <a:srgbClr val="00477F"/>
                </a:solidFill>
              </a:rPr>
              <a:t>3</a:t>
            </a:r>
            <a:endParaRPr lang="fr-FR" sz="1800" i="0" dirty="0">
              <a:solidFill>
                <a:srgbClr val="0047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35623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7" r="10176"/>
          <a:stretch/>
        </p:blipFill>
        <p:spPr bwMode="auto">
          <a:xfrm>
            <a:off x="-1" y="-27384"/>
            <a:ext cx="9921875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440313" y="2987119"/>
            <a:ext cx="4017933" cy="90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0850" lvl="0" indent="0">
              <a:spcBef>
                <a:spcPts val="0"/>
              </a:spcBef>
              <a:buSzPct val="86000"/>
              <a:buNone/>
            </a:pPr>
            <a:r>
              <a:rPr lang="en-GB" sz="1700" b="1" i="0" dirty="0">
                <a:solidFill>
                  <a:schemeClr val="bg1"/>
                </a:solidFill>
              </a:rPr>
              <a:t>A more horizontal, more agile company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-27384"/>
            <a:ext cx="9906000" cy="10973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AutoShape 4" descr="&quot;Growth&quot; image-research results"/>
          <p:cNvSpPr>
            <a:spLocks noChangeAspect="1" noChangeArrowheads="1"/>
          </p:cNvSpPr>
          <p:nvPr/>
        </p:nvSpPr>
        <p:spPr bwMode="auto">
          <a:xfrm>
            <a:off x="0" y="-144463"/>
            <a:ext cx="3302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2" descr="&quot;Rising to a challenge&quot; image-research results"/>
          <p:cNvSpPr>
            <a:spLocks noChangeAspect="1" noChangeArrowheads="1"/>
          </p:cNvSpPr>
          <p:nvPr/>
        </p:nvSpPr>
        <p:spPr bwMode="auto">
          <a:xfrm>
            <a:off x="165100" y="7938"/>
            <a:ext cx="3302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331630" y="2987117"/>
            <a:ext cx="4543362" cy="34048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Espace réservé du contenu 2"/>
          <p:cNvSpPr txBox="1">
            <a:spLocks/>
          </p:cNvSpPr>
          <p:nvPr/>
        </p:nvSpPr>
        <p:spPr>
          <a:xfrm>
            <a:off x="224757" y="3105868"/>
            <a:ext cx="4758529" cy="3404825"/>
          </a:xfrm>
          <a:prstGeom prst="rect">
            <a:avLst/>
          </a:prstGeom>
        </p:spPr>
        <p:txBody>
          <a:bodyPr/>
          <a:lstStyle>
            <a:lvl1pPr marL="274638" indent="-274638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04780"/>
              </a:buClr>
              <a:buFont typeface="Wingdings" pitchFamily="2" charset="2"/>
              <a:buChar char="§"/>
              <a:defRPr kumimoji="1" sz="24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722313" indent="-2682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4780"/>
              </a:buClr>
              <a:buSzPct val="65000"/>
              <a:buFont typeface="Webdings" pitchFamily="18" charset="2"/>
              <a:buChar char="4"/>
              <a:defRPr kumimoji="1" sz="2000">
                <a:solidFill>
                  <a:srgbClr val="5F5F5F"/>
                </a:solidFill>
                <a:latin typeface="+mn-lt"/>
              </a:defRPr>
            </a:lvl2pPr>
            <a:lvl3pPr marL="1081088" indent="-1793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4780"/>
              </a:buClr>
              <a:buSzPct val="50000"/>
              <a:buFont typeface="Webdings" pitchFamily="18" charset="2"/>
              <a:buChar char="="/>
              <a:defRPr kumimoji="1" sz="1300">
                <a:solidFill>
                  <a:srgbClr val="5F5F5F"/>
                </a:solidFill>
                <a:latin typeface="+mn-lt"/>
              </a:defRPr>
            </a:lvl3pPr>
            <a:lvl4pPr marL="1344613" indent="-841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4780"/>
              </a:buClr>
              <a:buSzPct val="80000"/>
              <a:buFont typeface="Microsoft Sans Serif" pitchFamily="34" charset="0"/>
              <a:buChar char="-"/>
              <a:defRPr kumimoji="1" sz="1000">
                <a:solidFill>
                  <a:srgbClr val="5F5F5F"/>
                </a:solidFill>
                <a:latin typeface="+mn-lt"/>
              </a:defRPr>
            </a:lvl4pPr>
            <a:lvl5pPr marL="1609725" indent="-85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4780"/>
              </a:buClr>
              <a:buSzPct val="80000"/>
              <a:buChar char="•"/>
              <a:defRPr kumimoji="1" sz="800">
                <a:solidFill>
                  <a:srgbClr val="5F5F5F"/>
                </a:solidFill>
                <a:latin typeface="+mn-lt"/>
              </a:defRPr>
            </a:lvl5pPr>
            <a:lvl6pPr marL="2066925" indent="-85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4780"/>
              </a:buClr>
              <a:buSzPct val="80000"/>
              <a:buChar char="•"/>
              <a:defRPr kumimoji="1" sz="800">
                <a:solidFill>
                  <a:srgbClr val="5F5F5F"/>
                </a:solidFill>
                <a:latin typeface="+mn-lt"/>
              </a:defRPr>
            </a:lvl6pPr>
            <a:lvl7pPr marL="2524125" indent="-85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4780"/>
              </a:buClr>
              <a:buSzPct val="80000"/>
              <a:buChar char="•"/>
              <a:defRPr kumimoji="1" sz="800">
                <a:solidFill>
                  <a:srgbClr val="5F5F5F"/>
                </a:solidFill>
                <a:latin typeface="+mn-lt"/>
              </a:defRPr>
            </a:lvl7pPr>
            <a:lvl8pPr marL="2981325" indent="-85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4780"/>
              </a:buClr>
              <a:buSzPct val="80000"/>
              <a:buChar char="•"/>
              <a:defRPr kumimoji="1" sz="800">
                <a:solidFill>
                  <a:srgbClr val="5F5F5F"/>
                </a:solidFill>
                <a:latin typeface="+mn-lt"/>
              </a:defRPr>
            </a:lvl8pPr>
            <a:lvl9pPr marL="3438525" indent="-85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4780"/>
              </a:buClr>
              <a:buSzPct val="80000"/>
              <a:buChar char="•"/>
              <a:defRPr kumimoji="1" sz="800">
                <a:solidFill>
                  <a:srgbClr val="5F5F5F"/>
                </a:solidFill>
                <a:latin typeface="+mn-lt"/>
              </a:defRPr>
            </a:lvl9pPr>
          </a:lstStyle>
          <a:p>
            <a:pPr marL="450850" indent="-360000">
              <a:spcBef>
                <a:spcPts val="0"/>
              </a:spcBef>
              <a:buSzPct val="100000"/>
            </a:pPr>
            <a:r>
              <a:rPr lang="en-GB" sz="2000" i="0" dirty="0" smtClean="0">
                <a:solidFill>
                  <a:schemeClr val="bg2"/>
                </a:solidFill>
              </a:rPr>
              <a:t>Because our business model needs a new lease of life</a:t>
            </a:r>
          </a:p>
          <a:p>
            <a:pPr marL="450850" indent="-360000">
              <a:spcBef>
                <a:spcPts val="0"/>
              </a:spcBef>
              <a:buSzPct val="100000"/>
            </a:pPr>
            <a:endParaRPr lang="en-GB" sz="2000" i="0" dirty="0" smtClean="0"/>
          </a:p>
          <a:p>
            <a:pPr marL="450850" indent="-360000">
              <a:spcBef>
                <a:spcPts val="0"/>
              </a:spcBef>
              <a:buSzPct val="100000"/>
            </a:pPr>
            <a:endParaRPr lang="en-GB" sz="2000" i="0" dirty="0"/>
          </a:p>
          <a:p>
            <a:pPr marL="450850" indent="-360000">
              <a:spcBef>
                <a:spcPts val="0"/>
              </a:spcBef>
              <a:buSzPct val="100000"/>
            </a:pPr>
            <a:r>
              <a:rPr lang="en-GB" sz="2000" i="0" dirty="0">
                <a:solidFill>
                  <a:schemeClr val="bg2"/>
                </a:solidFill>
              </a:rPr>
              <a:t>Because digitisation is a challenge for us as well</a:t>
            </a:r>
          </a:p>
          <a:p>
            <a:pPr marL="450850" indent="-360000">
              <a:spcBef>
                <a:spcPts val="0"/>
              </a:spcBef>
              <a:buSzPct val="100000"/>
            </a:pPr>
            <a:endParaRPr lang="en-GB" sz="2000" i="0" dirty="0" smtClean="0"/>
          </a:p>
          <a:p>
            <a:pPr marL="450850" indent="-360000">
              <a:spcBef>
                <a:spcPts val="0"/>
              </a:spcBef>
              <a:buSzPct val="100000"/>
            </a:pPr>
            <a:endParaRPr lang="en-GB" sz="2000" i="0" dirty="0"/>
          </a:p>
          <a:p>
            <a:pPr marL="450850" indent="-360000">
              <a:spcBef>
                <a:spcPts val="0"/>
              </a:spcBef>
              <a:buSzPct val="100000"/>
            </a:pPr>
            <a:r>
              <a:rPr lang="en-GB" sz="2000" i="0" dirty="0">
                <a:solidFill>
                  <a:schemeClr val="bg2"/>
                </a:solidFill>
              </a:rPr>
              <a:t>Because our ability to extract value is </a:t>
            </a:r>
            <a:r>
              <a:rPr lang="en-GB" sz="2000" i="0" dirty="0" smtClean="0">
                <a:solidFill>
                  <a:schemeClr val="bg2"/>
                </a:solidFill>
              </a:rPr>
              <a:t>key </a:t>
            </a:r>
            <a:r>
              <a:rPr lang="en-GB" sz="2000" i="0" dirty="0">
                <a:solidFill>
                  <a:schemeClr val="bg2"/>
                </a:solidFill>
              </a:rPr>
              <a:t>to our future </a:t>
            </a:r>
            <a:r>
              <a:rPr lang="en-GB" sz="2000" i="0" dirty="0" smtClean="0">
                <a:solidFill>
                  <a:schemeClr val="bg2"/>
                </a:solidFill>
              </a:rPr>
              <a:t>performance</a:t>
            </a:r>
            <a:endParaRPr lang="en-GB" sz="2000" i="0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dirty="0" smtClean="0"/>
              <a:t>Enhance our operating performance</a:t>
            </a:r>
            <a:br>
              <a:rPr lang="en-GB" dirty="0" smtClean="0"/>
            </a:br>
            <a:r>
              <a:rPr lang="en-GB" dirty="0" smtClean="0"/>
              <a:t>...and </a:t>
            </a:r>
            <a:r>
              <a:rPr lang="en-GB" dirty="0" smtClean="0"/>
              <a:t>design a new Solucom</a:t>
            </a:r>
            <a:endParaRPr lang="en-GB" dirty="0"/>
          </a:p>
        </p:txBody>
      </p:sp>
      <p:sp>
        <p:nvSpPr>
          <p:cNvPr id="7" name="AutoShape 2" descr="Image maquette"/>
          <p:cNvSpPr>
            <a:spLocks noChangeAspect="1" noChangeArrowheads="1"/>
          </p:cNvSpPr>
          <p:nvPr/>
        </p:nvSpPr>
        <p:spPr bwMode="auto">
          <a:xfrm>
            <a:off x="68794" y="-1516063"/>
            <a:ext cx="5159375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Espace réservé du contenu 2"/>
          <p:cNvSpPr txBox="1">
            <a:spLocks/>
          </p:cNvSpPr>
          <p:nvPr/>
        </p:nvSpPr>
        <p:spPr>
          <a:xfrm>
            <a:off x="5577072" y="3844566"/>
            <a:ext cx="4524502" cy="1201838"/>
          </a:xfrm>
          <a:prstGeom prst="rect">
            <a:avLst/>
          </a:prstGeom>
        </p:spPr>
        <p:txBody>
          <a:bodyPr/>
          <a:lstStyle>
            <a:lvl1pPr marL="274638" indent="-274638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04780"/>
              </a:buClr>
              <a:buFont typeface="Wingdings" pitchFamily="2" charset="2"/>
              <a:buChar char="§"/>
              <a:defRPr kumimoji="1" sz="24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722313" indent="-2682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4780"/>
              </a:buClr>
              <a:buSzPct val="65000"/>
              <a:buFont typeface="Webdings" pitchFamily="18" charset="2"/>
              <a:buChar char="4"/>
              <a:defRPr kumimoji="1" sz="2000">
                <a:solidFill>
                  <a:srgbClr val="5F5F5F"/>
                </a:solidFill>
                <a:latin typeface="+mn-lt"/>
              </a:defRPr>
            </a:lvl2pPr>
            <a:lvl3pPr marL="1081088" indent="-1793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4780"/>
              </a:buClr>
              <a:buSzPct val="50000"/>
              <a:buFont typeface="Webdings" pitchFamily="18" charset="2"/>
              <a:buChar char="="/>
              <a:defRPr kumimoji="1" sz="1300">
                <a:solidFill>
                  <a:srgbClr val="5F5F5F"/>
                </a:solidFill>
                <a:latin typeface="+mn-lt"/>
              </a:defRPr>
            </a:lvl3pPr>
            <a:lvl4pPr marL="1344613" indent="-841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4780"/>
              </a:buClr>
              <a:buSzPct val="80000"/>
              <a:buFont typeface="Microsoft Sans Serif" pitchFamily="34" charset="0"/>
              <a:buChar char="-"/>
              <a:defRPr kumimoji="1" sz="1000">
                <a:solidFill>
                  <a:srgbClr val="5F5F5F"/>
                </a:solidFill>
                <a:latin typeface="+mn-lt"/>
              </a:defRPr>
            </a:lvl4pPr>
            <a:lvl5pPr marL="1609725" indent="-85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4780"/>
              </a:buClr>
              <a:buSzPct val="80000"/>
              <a:buChar char="•"/>
              <a:defRPr kumimoji="1" sz="800">
                <a:solidFill>
                  <a:srgbClr val="5F5F5F"/>
                </a:solidFill>
                <a:latin typeface="+mn-lt"/>
              </a:defRPr>
            </a:lvl5pPr>
            <a:lvl6pPr marL="2066925" indent="-85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4780"/>
              </a:buClr>
              <a:buSzPct val="80000"/>
              <a:buChar char="•"/>
              <a:defRPr kumimoji="1" sz="800">
                <a:solidFill>
                  <a:srgbClr val="5F5F5F"/>
                </a:solidFill>
                <a:latin typeface="+mn-lt"/>
              </a:defRPr>
            </a:lvl6pPr>
            <a:lvl7pPr marL="2524125" indent="-85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4780"/>
              </a:buClr>
              <a:buSzPct val="80000"/>
              <a:buChar char="•"/>
              <a:defRPr kumimoji="1" sz="800">
                <a:solidFill>
                  <a:srgbClr val="5F5F5F"/>
                </a:solidFill>
                <a:latin typeface="+mn-lt"/>
              </a:defRPr>
            </a:lvl7pPr>
            <a:lvl8pPr marL="2981325" indent="-85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4780"/>
              </a:buClr>
              <a:buSzPct val="80000"/>
              <a:buChar char="•"/>
              <a:defRPr kumimoji="1" sz="800">
                <a:solidFill>
                  <a:srgbClr val="5F5F5F"/>
                </a:solidFill>
                <a:latin typeface="+mn-lt"/>
              </a:defRPr>
            </a:lvl8pPr>
            <a:lvl9pPr marL="3438525" indent="-85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4780"/>
              </a:buClr>
              <a:buSzPct val="80000"/>
              <a:buChar char="•"/>
              <a:defRPr kumimoji="1" sz="800">
                <a:solidFill>
                  <a:srgbClr val="5F5F5F"/>
                </a:solidFill>
                <a:latin typeface="+mn-lt"/>
              </a:defRPr>
            </a:lvl9pPr>
          </a:lstStyle>
          <a:p>
            <a:pPr marL="90850" lvl="0" indent="0">
              <a:spcBef>
                <a:spcPts val="0"/>
              </a:spcBef>
              <a:buSzPct val="86000"/>
              <a:buNone/>
            </a:pPr>
            <a:endParaRPr lang="fr-FR" sz="2200" i="0" dirty="0" smtClean="0">
              <a:solidFill>
                <a:schemeClr val="bg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440314" y="4181302"/>
            <a:ext cx="4017933" cy="90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0850" lvl="0" indent="0">
              <a:spcBef>
                <a:spcPts val="0"/>
              </a:spcBef>
              <a:buSzPct val="86000"/>
              <a:buNone/>
            </a:pPr>
            <a:r>
              <a:rPr lang="en-GB" sz="1700" b="1" i="0" dirty="0">
                <a:solidFill>
                  <a:schemeClr val="bg1"/>
                </a:solidFill>
              </a:rPr>
              <a:t>A more innovative company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440312" y="5491942"/>
            <a:ext cx="4017933" cy="90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0850">
              <a:spcBef>
                <a:spcPts val="0"/>
              </a:spcBef>
              <a:buSzPct val="86000"/>
            </a:pPr>
            <a:r>
              <a:rPr lang="en-GB" sz="1700" b="1" i="0" dirty="0">
                <a:solidFill>
                  <a:schemeClr val="bg1"/>
                </a:solidFill>
              </a:rPr>
              <a:t>A company where value extraction is the key priority for our top talents </a:t>
            </a:r>
          </a:p>
        </p:txBody>
      </p:sp>
      <p:sp>
        <p:nvSpPr>
          <p:cNvPr id="19" name="BDP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342121" y="6669087"/>
            <a:ext cx="685800" cy="20127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kumimoji="1" sz="800">
                <a:solidFill>
                  <a:schemeClr val="tx1"/>
                </a:solidFill>
                <a:cs typeface="Arial" charset="0"/>
              </a:defRPr>
            </a:lvl1pPr>
          </a:lstStyle>
          <a:p>
            <a:r>
              <a:rPr lang="en-GB" dirty="0" smtClean="0">
                <a:solidFill>
                  <a:schemeClr val="bg1"/>
                </a:solidFill>
              </a:rPr>
              <a:t>30</a:t>
            </a:r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20" name="Connecteur droit 19"/>
          <p:cNvCxnSpPr/>
          <p:nvPr/>
        </p:nvCxnSpPr>
        <p:spPr>
          <a:xfrm>
            <a:off x="233917" y="1059607"/>
            <a:ext cx="3888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4874994" y="3144731"/>
            <a:ext cx="565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i="0" dirty="0">
                <a:sym typeface="Webdings"/>
              </a:rPr>
              <a:t></a:t>
            </a:r>
            <a:endParaRPr lang="en-GB" sz="3200" i="0" dirty="0"/>
          </a:p>
        </p:txBody>
      </p:sp>
      <p:sp>
        <p:nvSpPr>
          <p:cNvPr id="23" name="ZoneTexte 22"/>
          <p:cNvSpPr txBox="1"/>
          <p:nvPr/>
        </p:nvSpPr>
        <p:spPr>
          <a:xfrm>
            <a:off x="4874992" y="4338914"/>
            <a:ext cx="565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i="0" dirty="0">
                <a:sym typeface="Webdings"/>
              </a:rPr>
              <a:t></a:t>
            </a:r>
            <a:endParaRPr lang="en-GB" sz="3200" i="0" dirty="0"/>
          </a:p>
        </p:txBody>
      </p:sp>
      <p:sp>
        <p:nvSpPr>
          <p:cNvPr id="24" name="ZoneTexte 23"/>
          <p:cNvSpPr txBox="1"/>
          <p:nvPr/>
        </p:nvSpPr>
        <p:spPr>
          <a:xfrm>
            <a:off x="4874992" y="5649554"/>
            <a:ext cx="565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i="0" dirty="0">
                <a:sym typeface="Webdings"/>
              </a:rPr>
              <a:t></a:t>
            </a:r>
            <a:endParaRPr lang="en-GB" sz="3200" i="0" dirty="0"/>
          </a:p>
        </p:txBody>
      </p:sp>
    </p:spTree>
    <p:extLst>
      <p:ext uri="{BB962C8B-B14F-4D97-AF65-F5344CB8AC3E}">
        <p14:creationId xmlns:p14="http://schemas.microsoft.com/office/powerpoint/2010/main" val="3458797340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704" y="892284"/>
            <a:ext cx="2749296" cy="5986272"/>
          </a:xfrm>
          <a:prstGeom prst="rect">
            <a:avLst/>
          </a:prstGeom>
        </p:spPr>
      </p:pic>
      <p:sp>
        <p:nvSpPr>
          <p:cNvPr id="5837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29557" y="1524335"/>
            <a:ext cx="6696075" cy="5019675"/>
          </a:xfrm>
        </p:spPr>
        <p:txBody>
          <a:bodyPr/>
          <a:lstStyle/>
          <a:p>
            <a:pPr>
              <a:spcBef>
                <a:spcPct val="70000"/>
              </a:spcBef>
            </a:pPr>
            <a:r>
              <a:rPr lang="en-GB" sz="2000" dirty="0" smtClean="0">
                <a:solidFill>
                  <a:schemeClr val="tx1"/>
                </a:solidFill>
              </a:rPr>
              <a:t>Specialised in management and IT system consulting</a:t>
            </a:r>
          </a:p>
          <a:p>
            <a:pPr>
              <a:spcBef>
                <a:spcPct val="70000"/>
              </a:spcBef>
              <a:buNone/>
            </a:pPr>
            <a:endParaRPr lang="en-GB" sz="1050" i="1" dirty="0" smtClean="0">
              <a:solidFill>
                <a:schemeClr val="tx2"/>
              </a:solidFill>
            </a:endParaRPr>
          </a:p>
          <a:p>
            <a:pPr>
              <a:spcBef>
                <a:spcPct val="70000"/>
              </a:spcBef>
            </a:pPr>
            <a:endParaRPr lang="en-GB" i="1" dirty="0" smtClean="0"/>
          </a:p>
          <a:p>
            <a:pPr>
              <a:spcBef>
                <a:spcPct val="70000"/>
              </a:spcBef>
            </a:pPr>
            <a:r>
              <a:rPr lang="en-GB" sz="2000" dirty="0" smtClean="0"/>
              <a:t>Company clients rank among the top-200 major companies and local </a:t>
            </a:r>
            <a:r>
              <a:rPr lang="en-GB" sz="2000" dirty="0" smtClean="0"/>
              <a:t>authorities </a:t>
            </a:r>
            <a:r>
              <a:rPr lang="en-GB" sz="2000" dirty="0" smtClean="0"/>
              <a:t>operating in all industries</a:t>
            </a:r>
          </a:p>
          <a:p>
            <a:pPr marL="622300" lvl="1" indent="-168275">
              <a:spcBef>
                <a:spcPct val="5000"/>
              </a:spcBef>
              <a:buNone/>
            </a:pPr>
            <a:endParaRPr lang="en-GB" sz="1600" i="1" dirty="0" smtClean="0"/>
          </a:p>
          <a:p>
            <a:pPr marL="622300" lvl="1" indent="-168275">
              <a:spcBef>
                <a:spcPct val="5000"/>
              </a:spcBef>
              <a:buNone/>
            </a:pPr>
            <a:endParaRPr lang="en-GB" sz="1600" i="1" dirty="0" smtClean="0"/>
          </a:p>
          <a:p>
            <a:pPr marL="622300" lvl="1" indent="-168275">
              <a:spcBef>
                <a:spcPct val="5000"/>
              </a:spcBef>
              <a:buNone/>
            </a:pPr>
            <a:endParaRPr lang="en-GB" sz="1600" i="1" dirty="0" smtClean="0"/>
          </a:p>
          <a:p>
            <a:pPr marL="622300" lvl="1" indent="-168275">
              <a:spcBef>
                <a:spcPct val="5000"/>
              </a:spcBef>
              <a:buNone/>
            </a:pPr>
            <a:endParaRPr lang="en-GB" sz="1600" i="1" dirty="0"/>
          </a:p>
          <a:p>
            <a:pPr>
              <a:spcBef>
                <a:spcPct val="5000"/>
              </a:spcBef>
            </a:pPr>
            <a:r>
              <a:rPr lang="en-GB" sz="2000" dirty="0" smtClean="0"/>
              <a:t>Company mission: to successfully carry out the corporate transformation projects of our clients</a:t>
            </a:r>
          </a:p>
          <a:p>
            <a:pPr marL="0" indent="0">
              <a:spcBef>
                <a:spcPct val="5000"/>
              </a:spcBef>
              <a:buNone/>
            </a:pPr>
            <a:endParaRPr lang="en-GB" i="1" dirty="0"/>
          </a:p>
          <a:p>
            <a:pPr marL="622300" lvl="1" indent="-168275">
              <a:spcBef>
                <a:spcPct val="80000"/>
              </a:spcBef>
              <a:buFont typeface="Webdings" pitchFamily="18" charset="2"/>
              <a:buNone/>
            </a:pPr>
            <a:endParaRPr lang="en-GB" sz="1600" i="1" dirty="0" smtClean="0"/>
          </a:p>
          <a:p>
            <a:pPr marL="622300" lvl="1" indent="-168275">
              <a:spcBef>
                <a:spcPct val="80000"/>
              </a:spcBef>
              <a:buFont typeface="Webdings" pitchFamily="18" charset="2"/>
              <a:buNone/>
            </a:pPr>
            <a:endParaRPr lang="en-GB" sz="1000" i="1" dirty="0" smtClean="0"/>
          </a:p>
        </p:txBody>
      </p:sp>
      <p:sp>
        <p:nvSpPr>
          <p:cNvPr id="58371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19050"/>
            <a:ext cx="9921875" cy="927100"/>
          </a:xfrm>
        </p:spPr>
        <p:txBody>
          <a:bodyPr/>
          <a:lstStyle/>
          <a:p>
            <a:r>
              <a:rPr lang="en-GB" dirty="0" smtClean="0"/>
              <a:t>Solucom at a glance</a:t>
            </a:r>
          </a:p>
        </p:txBody>
      </p:sp>
      <p:sp>
        <p:nvSpPr>
          <p:cNvPr id="58373" name="Line 7"/>
          <p:cNvSpPr>
            <a:spLocks noChangeShapeType="1"/>
          </p:cNvSpPr>
          <p:nvPr/>
        </p:nvSpPr>
        <p:spPr bwMode="auto">
          <a:xfrm>
            <a:off x="8985250" y="2400308"/>
            <a:ext cx="0" cy="2835275"/>
          </a:xfrm>
          <a:prstGeom prst="line">
            <a:avLst/>
          </a:prstGeom>
          <a:noFill/>
          <a:ln w="12700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endParaRPr lang="fr-FR" dirty="0">
              <a:solidFill>
                <a:srgbClr val="5F5F5F"/>
              </a:solidFill>
            </a:endParaRPr>
          </a:p>
        </p:txBody>
      </p:sp>
      <p:sp>
        <p:nvSpPr>
          <p:cNvPr id="58376" name="Text Box 10"/>
          <p:cNvSpPr txBox="1">
            <a:spLocks noChangeArrowheads="1"/>
          </p:cNvSpPr>
          <p:nvPr/>
        </p:nvSpPr>
        <p:spPr bwMode="auto">
          <a:xfrm>
            <a:off x="7193282" y="1130883"/>
            <a:ext cx="2526482" cy="595765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285750" indent="-285750" eaLnBrk="0" hangingPunct="0">
              <a:spcBef>
                <a:spcPct val="50000"/>
              </a:spcBef>
              <a:buClr>
                <a:srgbClr val="00477F"/>
              </a:buClr>
              <a:buFont typeface="Wingdings" pitchFamily="2" charset="2"/>
              <a:buChar char="ü"/>
            </a:pPr>
            <a:endParaRPr kumimoji="1" lang="en-GB" sz="1400" b="1" dirty="0"/>
          </a:p>
          <a:p>
            <a:pPr marL="371475" indent="-285750" eaLnBrk="0" hangingPunct="0">
              <a:spcBef>
                <a:spcPct val="50000"/>
              </a:spcBef>
              <a:buClr>
                <a:srgbClr val="00477F"/>
              </a:buClr>
              <a:buFont typeface="Wingdings" pitchFamily="2" charset="2"/>
              <a:buChar char="ü"/>
            </a:pPr>
            <a:r>
              <a:rPr kumimoji="1" lang="en-GB" sz="1400" b="1" dirty="0" smtClean="0"/>
              <a:t>25-year track record</a:t>
            </a:r>
          </a:p>
          <a:p>
            <a:pPr marL="371475" indent="-285750" eaLnBrk="0" hangingPunct="0">
              <a:spcBef>
                <a:spcPct val="50000"/>
              </a:spcBef>
              <a:buClr>
                <a:srgbClr val="00477F"/>
              </a:buClr>
              <a:buFont typeface="Wingdings" pitchFamily="2" charset="2"/>
              <a:buChar char="ü"/>
            </a:pPr>
            <a:endParaRPr kumimoji="1" lang="en-GB" b="1" dirty="0" smtClean="0"/>
          </a:p>
          <a:p>
            <a:pPr marL="371475" indent="-285750" eaLnBrk="0" hangingPunct="0">
              <a:spcBef>
                <a:spcPct val="50000"/>
              </a:spcBef>
              <a:buClr>
                <a:srgbClr val="00477F"/>
              </a:buClr>
              <a:buFont typeface="Wingdings" pitchFamily="2" charset="2"/>
              <a:buChar char="ü"/>
            </a:pPr>
            <a:r>
              <a:rPr kumimoji="1" lang="en-GB" sz="1400" b="1" dirty="0" smtClean="0"/>
              <a:t>1,500 employees</a:t>
            </a:r>
          </a:p>
          <a:p>
            <a:pPr marL="371475" indent="-285750" eaLnBrk="0" hangingPunct="0">
              <a:spcBef>
                <a:spcPct val="50000"/>
              </a:spcBef>
              <a:buClr>
                <a:srgbClr val="00477F"/>
              </a:buClr>
              <a:buFont typeface="Wingdings" pitchFamily="2" charset="2"/>
              <a:buChar char="ü"/>
            </a:pPr>
            <a:endParaRPr kumimoji="1" lang="en-GB" sz="1400" b="1" dirty="0" smtClean="0"/>
          </a:p>
          <a:p>
            <a:pPr marL="371475" indent="-285750" eaLnBrk="0" hangingPunct="0">
              <a:spcBef>
                <a:spcPct val="50000"/>
              </a:spcBef>
              <a:buClr>
                <a:srgbClr val="00477F"/>
              </a:buClr>
              <a:buFont typeface="Wingdings" pitchFamily="2" charset="2"/>
              <a:buChar char="ü"/>
            </a:pPr>
            <a:endParaRPr kumimoji="1" lang="en-GB" sz="1400" b="1" dirty="0"/>
          </a:p>
          <a:p>
            <a:pPr marL="371475" indent="-285750" eaLnBrk="0" hangingPunct="0">
              <a:spcBef>
                <a:spcPct val="50000"/>
              </a:spcBef>
              <a:buClr>
                <a:srgbClr val="00477F"/>
              </a:buClr>
              <a:buFont typeface="Wingdings" pitchFamily="2" charset="2"/>
              <a:buChar char="ü"/>
            </a:pPr>
            <a:endParaRPr kumimoji="1" lang="en-GB" sz="1400" b="1" dirty="0" smtClean="0"/>
          </a:p>
          <a:p>
            <a:pPr marL="371475" indent="-285750" eaLnBrk="0" hangingPunct="0">
              <a:spcBef>
                <a:spcPct val="50000"/>
              </a:spcBef>
              <a:buClr>
                <a:srgbClr val="00477F"/>
              </a:buClr>
              <a:buFont typeface="Wingdings" pitchFamily="2" charset="2"/>
              <a:buChar char="ü"/>
            </a:pPr>
            <a:endParaRPr kumimoji="1" lang="en-GB" sz="1400" b="1" dirty="0"/>
          </a:p>
          <a:p>
            <a:pPr marL="371475" indent="-285750" eaLnBrk="0" hangingPunct="0">
              <a:spcBef>
                <a:spcPct val="50000"/>
              </a:spcBef>
              <a:buClr>
                <a:srgbClr val="00477F"/>
              </a:buClr>
              <a:buFont typeface="Wingdings" pitchFamily="2" charset="2"/>
              <a:buChar char="ü"/>
            </a:pPr>
            <a:endParaRPr kumimoji="1" lang="en-GB" sz="1400" b="1" dirty="0" smtClean="0"/>
          </a:p>
          <a:p>
            <a:pPr marL="371475" indent="-285750" eaLnBrk="0" hangingPunct="0">
              <a:spcBef>
                <a:spcPct val="50000"/>
              </a:spcBef>
              <a:buClr>
                <a:srgbClr val="00477F"/>
              </a:buClr>
              <a:buFont typeface="Wingdings" pitchFamily="2" charset="2"/>
              <a:buChar char="ü"/>
            </a:pPr>
            <a:endParaRPr kumimoji="1" lang="en-GB" sz="1400" b="1" dirty="0"/>
          </a:p>
          <a:p>
            <a:pPr marL="371475" indent="-285750" eaLnBrk="0" hangingPunct="0">
              <a:spcBef>
                <a:spcPct val="50000"/>
              </a:spcBef>
              <a:buClr>
                <a:srgbClr val="00477F"/>
              </a:buClr>
              <a:buFont typeface="Wingdings" pitchFamily="2" charset="2"/>
              <a:buChar char="ü"/>
            </a:pPr>
            <a:endParaRPr kumimoji="1" lang="en-GB" sz="1400" b="1" dirty="0" smtClean="0"/>
          </a:p>
          <a:p>
            <a:pPr marL="371475" indent="-285750" eaLnBrk="0" hangingPunct="0">
              <a:spcBef>
                <a:spcPct val="50000"/>
              </a:spcBef>
              <a:buClr>
                <a:srgbClr val="00477F"/>
              </a:buClr>
              <a:buFont typeface="Wingdings" pitchFamily="2" charset="2"/>
              <a:buChar char="ü"/>
            </a:pPr>
            <a:endParaRPr kumimoji="1" lang="en-GB" sz="1400" b="1" dirty="0"/>
          </a:p>
          <a:p>
            <a:pPr marL="371475" indent="-285750" eaLnBrk="0" hangingPunct="0">
              <a:spcBef>
                <a:spcPct val="50000"/>
              </a:spcBef>
              <a:buClr>
                <a:srgbClr val="00477F"/>
              </a:buClr>
              <a:buFont typeface="Wingdings" pitchFamily="2" charset="2"/>
              <a:buChar char="ü"/>
            </a:pPr>
            <a:r>
              <a:rPr kumimoji="1" lang="en-GB" sz="1400" b="1" dirty="0" smtClean="0"/>
              <a:t>Listed on the Euronext index since 2000</a:t>
            </a:r>
          </a:p>
          <a:p>
            <a:pPr marL="371475" indent="-285750" eaLnBrk="0" hangingPunct="0">
              <a:spcBef>
                <a:spcPct val="50000"/>
              </a:spcBef>
              <a:buClr>
                <a:srgbClr val="00477F"/>
              </a:buClr>
              <a:buFont typeface="Wingdings" pitchFamily="2" charset="2"/>
              <a:buChar char="ü"/>
            </a:pPr>
            <a:endParaRPr kumimoji="1" lang="en-GB" sz="1400" b="1" dirty="0"/>
          </a:p>
          <a:p>
            <a:pPr marL="266700" indent="-266700" eaLnBrk="0" hangingPunct="0">
              <a:spcBef>
                <a:spcPct val="50000"/>
              </a:spcBef>
              <a:buClr>
                <a:prstClr val="white"/>
              </a:buClr>
              <a:buFont typeface="Wingdings" pitchFamily="2" charset="2"/>
              <a:buChar char="ü"/>
            </a:pPr>
            <a:endParaRPr kumimoji="1" lang="en-GB" sz="1400" b="1" dirty="0"/>
          </a:p>
          <a:p>
            <a:pPr marL="266700" indent="-266700" eaLnBrk="0" hangingPunct="0">
              <a:spcBef>
                <a:spcPct val="50000"/>
              </a:spcBef>
              <a:buClr>
                <a:srgbClr val="00477F"/>
              </a:buClr>
              <a:buFont typeface="Wingdings" pitchFamily="2" charset="2"/>
              <a:buChar char="ü"/>
            </a:pPr>
            <a:endParaRPr kumimoji="1" lang="en-GB" sz="1600" b="1" dirty="0" smtClean="0"/>
          </a:p>
          <a:p>
            <a:pPr marL="266700" indent="-266700" eaLnBrk="0" hangingPunct="0">
              <a:spcBef>
                <a:spcPct val="50000"/>
              </a:spcBef>
              <a:buClr>
                <a:srgbClr val="00477F"/>
              </a:buClr>
              <a:buFont typeface="Wingdings" pitchFamily="2" charset="2"/>
              <a:buChar char="ü"/>
            </a:pPr>
            <a:endParaRPr kumimoji="1" lang="en-GB" sz="1600" b="1" dirty="0"/>
          </a:p>
        </p:txBody>
      </p:sp>
      <p:sp>
        <p:nvSpPr>
          <p:cNvPr id="32" name="Line 61"/>
          <p:cNvSpPr>
            <a:spLocks noChangeShapeType="1"/>
          </p:cNvSpPr>
          <p:nvPr/>
        </p:nvSpPr>
        <p:spPr bwMode="auto">
          <a:xfrm>
            <a:off x="3390899" y="3821339"/>
            <a:ext cx="2017715" cy="0"/>
          </a:xfrm>
          <a:prstGeom prst="line">
            <a:avLst/>
          </a:prstGeom>
          <a:noFill/>
          <a:ln w="12700" cap="sq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endParaRPr lang="fr-FR" sz="105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9610956" y="6666222"/>
            <a:ext cx="24237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 smtClean="0"/>
              <a:t>3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203485538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lamigeon\AppData\Local\Microsoft\Windows\Temporary Internet Files\Content.IE5\41K3O9Q5\Fotolia_47288919_Subscription_Monthly_XXL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61" t="458" r="14891" b="-458"/>
          <a:stretch/>
        </p:blipFill>
        <p:spPr bwMode="auto">
          <a:xfrm>
            <a:off x="0" y="-27385"/>
            <a:ext cx="9906000" cy="6984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Arrondir un rectangle avec un coin diagonal 15"/>
          <p:cNvSpPr/>
          <p:nvPr/>
        </p:nvSpPr>
        <p:spPr>
          <a:xfrm>
            <a:off x="1754647" y="4653136"/>
            <a:ext cx="4880071" cy="792088"/>
          </a:xfrm>
          <a:prstGeom prst="round2DiagRect">
            <a:avLst/>
          </a:prstGeom>
          <a:solidFill>
            <a:schemeClr val="bg2"/>
          </a:solidFill>
          <a:ln w="3175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GB" sz="3200" b="1" dirty="0">
                <a:solidFill>
                  <a:schemeClr val="bg1"/>
                </a:solidFill>
              </a:rPr>
              <a:t>Value creation</a:t>
            </a:r>
          </a:p>
          <a:p>
            <a:pPr marL="1028700" lvl="1" indent="-571500">
              <a:buFont typeface="+mj-lt"/>
              <a:buAutoNum type="romanUcPeriod"/>
            </a:pPr>
            <a:endParaRPr lang="fr-FR" sz="3200" b="1" i="1" dirty="0" smtClean="0">
              <a:solidFill>
                <a:schemeClr val="bg1"/>
              </a:solidFill>
            </a:endParaRPr>
          </a:p>
        </p:txBody>
      </p:sp>
      <p:sp>
        <p:nvSpPr>
          <p:cNvPr id="15" name="Arrondir un rectangle avec un coin diagonal 14"/>
          <p:cNvSpPr/>
          <p:nvPr/>
        </p:nvSpPr>
        <p:spPr>
          <a:xfrm>
            <a:off x="1754647" y="3212976"/>
            <a:ext cx="4880071" cy="792088"/>
          </a:xfrm>
          <a:prstGeom prst="round2DiagRect">
            <a:avLst/>
          </a:prstGeom>
          <a:solidFill>
            <a:schemeClr val="bg2"/>
          </a:solidFill>
          <a:ln w="3175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GB" sz="3200" b="1" dirty="0">
                <a:solidFill>
                  <a:schemeClr val="bg1"/>
                </a:solidFill>
              </a:rPr>
              <a:t>International </a:t>
            </a:r>
            <a:r>
              <a:rPr lang="en-GB" sz="3200" b="1" dirty="0" smtClean="0">
                <a:solidFill>
                  <a:schemeClr val="bg1"/>
                </a:solidFill>
              </a:rPr>
              <a:t>presence</a:t>
            </a:r>
            <a:endParaRPr lang="en-GB" sz="3200" b="1" dirty="0">
              <a:solidFill>
                <a:schemeClr val="bg1"/>
              </a:solidFill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1042759" y="1700809"/>
            <a:ext cx="7780925" cy="1130739"/>
          </a:xfrm>
          <a:prstGeom prst="rect">
            <a:avLst/>
          </a:prstGeom>
        </p:spPr>
        <p:txBody>
          <a:bodyPr/>
          <a:lstStyle>
            <a:lvl1pPr marL="274638" indent="-274638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04780"/>
              </a:buClr>
              <a:buFont typeface="Wingdings" pitchFamily="2" charset="2"/>
              <a:buChar char="§"/>
              <a:defRPr kumimoji="1" sz="24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722313" indent="-2682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4780"/>
              </a:buClr>
              <a:buSzPct val="65000"/>
              <a:buFont typeface="Webdings" pitchFamily="18" charset="2"/>
              <a:buChar char="4"/>
              <a:defRPr kumimoji="1" sz="2000">
                <a:solidFill>
                  <a:srgbClr val="5F5F5F"/>
                </a:solidFill>
                <a:latin typeface="+mn-lt"/>
              </a:defRPr>
            </a:lvl2pPr>
            <a:lvl3pPr marL="1081088" indent="-1793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4780"/>
              </a:buClr>
              <a:buSzPct val="50000"/>
              <a:buFont typeface="Webdings" pitchFamily="18" charset="2"/>
              <a:buChar char="="/>
              <a:defRPr kumimoji="1" sz="1300">
                <a:solidFill>
                  <a:srgbClr val="5F5F5F"/>
                </a:solidFill>
                <a:latin typeface="+mn-lt"/>
              </a:defRPr>
            </a:lvl3pPr>
            <a:lvl4pPr marL="1344613" indent="-841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4780"/>
              </a:buClr>
              <a:buSzPct val="80000"/>
              <a:buFont typeface="Microsoft Sans Serif" pitchFamily="34" charset="0"/>
              <a:buChar char="-"/>
              <a:defRPr kumimoji="1" sz="1000">
                <a:solidFill>
                  <a:srgbClr val="5F5F5F"/>
                </a:solidFill>
                <a:latin typeface="+mn-lt"/>
              </a:defRPr>
            </a:lvl4pPr>
            <a:lvl5pPr marL="1609725" indent="-85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4780"/>
              </a:buClr>
              <a:buSzPct val="80000"/>
              <a:buChar char="•"/>
              <a:defRPr kumimoji="1" sz="800">
                <a:solidFill>
                  <a:srgbClr val="5F5F5F"/>
                </a:solidFill>
                <a:latin typeface="+mn-lt"/>
              </a:defRPr>
            </a:lvl5pPr>
            <a:lvl6pPr marL="2066925" indent="-85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4780"/>
              </a:buClr>
              <a:buSzPct val="80000"/>
              <a:buChar char="•"/>
              <a:defRPr kumimoji="1" sz="800">
                <a:solidFill>
                  <a:srgbClr val="5F5F5F"/>
                </a:solidFill>
                <a:latin typeface="+mn-lt"/>
              </a:defRPr>
            </a:lvl6pPr>
            <a:lvl7pPr marL="2524125" indent="-85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4780"/>
              </a:buClr>
              <a:buSzPct val="80000"/>
              <a:buChar char="•"/>
              <a:defRPr kumimoji="1" sz="800">
                <a:solidFill>
                  <a:srgbClr val="5F5F5F"/>
                </a:solidFill>
                <a:latin typeface="+mn-lt"/>
              </a:defRPr>
            </a:lvl7pPr>
            <a:lvl8pPr marL="2981325" indent="-85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4780"/>
              </a:buClr>
              <a:buSzPct val="80000"/>
              <a:buChar char="•"/>
              <a:defRPr kumimoji="1" sz="800">
                <a:solidFill>
                  <a:srgbClr val="5F5F5F"/>
                </a:solidFill>
                <a:latin typeface="+mn-lt"/>
              </a:defRPr>
            </a:lvl8pPr>
            <a:lvl9pPr marL="3438525" indent="-85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4780"/>
              </a:buClr>
              <a:buSzPct val="80000"/>
              <a:buChar char="•"/>
              <a:defRPr kumimoji="1" sz="800">
                <a:solidFill>
                  <a:srgbClr val="5F5F5F"/>
                </a:solidFill>
                <a:latin typeface="+mn-lt"/>
              </a:defRPr>
            </a:lvl9pPr>
          </a:lstStyle>
          <a:p>
            <a:pPr marL="450850" lvl="0" indent="-360000">
              <a:spcBef>
                <a:spcPts val="0"/>
              </a:spcBef>
              <a:buSzPct val="86000"/>
              <a:buFont typeface="Wingdings" panose="05000000000000000000" pitchFamily="2" charset="2"/>
              <a:buChar char="è"/>
            </a:pPr>
            <a:endParaRPr lang="fr-FR" dirty="0"/>
          </a:p>
        </p:txBody>
      </p:sp>
      <p:sp>
        <p:nvSpPr>
          <p:cNvPr id="6" name="Arrondir un rectangle avec un coin diagonal 5"/>
          <p:cNvSpPr/>
          <p:nvPr/>
        </p:nvSpPr>
        <p:spPr>
          <a:xfrm>
            <a:off x="1734866" y="1772816"/>
            <a:ext cx="4899850" cy="792088"/>
          </a:xfrm>
          <a:prstGeom prst="round2DiagRect">
            <a:avLst/>
          </a:prstGeom>
          <a:solidFill>
            <a:schemeClr val="bg2"/>
          </a:solidFill>
          <a:ln w="3175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GB" sz="2800" b="1" i="1" dirty="0" smtClean="0">
                <a:solidFill>
                  <a:schemeClr val="bg1"/>
                </a:solidFill>
              </a:rPr>
              <a:t>Growth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456725" y="2420888"/>
            <a:ext cx="7449277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kumimoji="1" sz="2000" b="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€300m </a:t>
            </a:r>
            <a:r>
              <a:rPr lang="en-GB" dirty="0" smtClean="0"/>
              <a:t>revenue</a:t>
            </a:r>
            <a:endParaRPr lang="en-GB" dirty="0"/>
          </a:p>
        </p:txBody>
      </p:sp>
      <p:sp>
        <p:nvSpPr>
          <p:cNvPr id="8" name="ZoneTexte 7"/>
          <p:cNvSpPr txBox="1"/>
          <p:nvPr/>
        </p:nvSpPr>
        <p:spPr>
          <a:xfrm>
            <a:off x="2456725" y="3923764"/>
            <a:ext cx="7449277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kumimoji="1" sz="2000" b="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20% of sales generated </a:t>
            </a:r>
            <a:r>
              <a:rPr lang="en-GB" dirty="0" smtClean="0"/>
              <a:t>internationally</a:t>
            </a:r>
            <a:endParaRPr lang="en-GB" dirty="0"/>
          </a:p>
        </p:txBody>
      </p:sp>
      <p:sp>
        <p:nvSpPr>
          <p:cNvPr id="9" name="ZoneTexte 8"/>
          <p:cNvSpPr txBox="1"/>
          <p:nvPr/>
        </p:nvSpPr>
        <p:spPr>
          <a:xfrm>
            <a:off x="2456725" y="5363924"/>
            <a:ext cx="7449277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kumimoji="1" sz="2000" b="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15% </a:t>
            </a:r>
            <a:r>
              <a:rPr lang="en-GB" dirty="0" smtClean="0"/>
              <a:t>EBIT </a:t>
            </a:r>
            <a:r>
              <a:rPr lang="en-GB" dirty="0"/>
              <a:t>margin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24222"/>
            <a:ext cx="9921875" cy="900113"/>
          </a:xfrm>
        </p:spPr>
        <p:txBody>
          <a:bodyPr/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"Up 2020 " strategic plan:</a:t>
            </a:r>
            <a:br>
              <a:rPr lang="en-GB" dirty="0" smtClean="0"/>
            </a:br>
            <a:r>
              <a:rPr lang="en-GB" dirty="0" smtClean="0"/>
              <a:t> 3 challenges, 3 objectives</a:t>
            </a:r>
            <a:endParaRPr lang="en-GB" dirty="0"/>
          </a:p>
        </p:txBody>
      </p:sp>
      <p:cxnSp>
        <p:nvCxnSpPr>
          <p:cNvPr id="12" name="Connecteur droit 11"/>
          <p:cNvCxnSpPr/>
          <p:nvPr/>
        </p:nvCxnSpPr>
        <p:spPr>
          <a:xfrm>
            <a:off x="222042" y="1293290"/>
            <a:ext cx="3888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9327602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cteur droit 8"/>
          <p:cNvCxnSpPr/>
          <p:nvPr/>
        </p:nvCxnSpPr>
        <p:spPr>
          <a:xfrm>
            <a:off x="1207103" y="2464398"/>
            <a:ext cx="0" cy="2556000"/>
          </a:xfrm>
          <a:prstGeom prst="line">
            <a:avLst/>
          </a:prstGeom>
          <a:ln>
            <a:solidFill>
              <a:srgbClr val="B2B2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/>
              </a:rPr>
              <a:t>Agenda</a:t>
            </a:r>
            <a:endParaRPr lang="en-GB" dirty="0">
              <a:latin typeface="Arial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373972" y="2413000"/>
            <a:ext cx="3882794" cy="393954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GB" sz="2450" i="0" dirty="0">
                <a:solidFill>
                  <a:schemeClr val="bg1">
                    <a:lumMod val="75000"/>
                  </a:schemeClr>
                </a:solidFill>
                <a:latin typeface="Arial"/>
              </a:rPr>
              <a:t>1. 2014/15 full-year results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070362" y="4668482"/>
            <a:ext cx="635000" cy="46935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2450" i="0" dirty="0" smtClean="0">
                <a:solidFill>
                  <a:srgbClr val="00477F"/>
                </a:solidFill>
                <a:latin typeface="Arial"/>
              </a:rPr>
              <a:t>►</a:t>
            </a:r>
            <a:endParaRPr lang="en-GB" sz="2450" i="0" dirty="0">
              <a:solidFill>
                <a:srgbClr val="00477F"/>
              </a:solidFill>
              <a:latin typeface="Arial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387862" y="4739694"/>
            <a:ext cx="2767104" cy="393954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GB" sz="2450" i="0" dirty="0">
                <a:solidFill>
                  <a:srgbClr val="00477F"/>
                </a:solidFill>
                <a:latin typeface="Arial"/>
              </a:rPr>
              <a:t>4. 2015/16 outlook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373972" y="4026647"/>
            <a:ext cx="5376655" cy="39395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fr-FR"/>
            </a:defPPr>
            <a:lvl1pPr>
              <a:lnSpc>
                <a:spcPct val="80000"/>
              </a:lnSpc>
              <a:defRPr sz="2700" i="0">
                <a:solidFill>
                  <a:srgbClr val="C0C0C0"/>
                </a:solidFill>
                <a:latin typeface="Arial"/>
              </a:defRPr>
            </a:lvl1pPr>
          </a:lstStyle>
          <a:p>
            <a:r>
              <a:rPr lang="en-GB" sz="2450" dirty="0" smtClean="0">
                <a:solidFill>
                  <a:schemeClr val="bg1">
                    <a:lumMod val="75000"/>
                  </a:schemeClr>
                </a:solidFill>
              </a:rPr>
              <a:t>3. New </a:t>
            </a:r>
            <a:r>
              <a:rPr lang="en-GB" sz="2450" dirty="0">
                <a:solidFill>
                  <a:schemeClr val="bg1">
                    <a:lumMod val="75000"/>
                  </a:schemeClr>
                </a:solidFill>
              </a:rPr>
              <a:t>strategic plan: Up </a:t>
            </a:r>
            <a:r>
              <a:rPr lang="en-GB" sz="2450" dirty="0" smtClean="0">
                <a:solidFill>
                  <a:schemeClr val="bg1">
                    <a:lumMod val="75000"/>
                  </a:schemeClr>
                </a:solidFill>
              </a:rPr>
              <a:t>2020</a:t>
            </a:r>
            <a:endParaRPr lang="en-GB" sz="245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387863" y="3212747"/>
            <a:ext cx="7929320" cy="39395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fr-FR"/>
            </a:defPPr>
            <a:lvl1pPr>
              <a:lnSpc>
                <a:spcPct val="80000"/>
              </a:lnSpc>
              <a:defRPr sz="2700" i="0">
                <a:solidFill>
                  <a:srgbClr val="C0C0C0"/>
                </a:solidFill>
                <a:latin typeface="Arial"/>
              </a:defRPr>
            </a:lvl1pPr>
          </a:lstStyle>
          <a:p>
            <a:r>
              <a:rPr lang="en-GB" sz="2450" dirty="0">
                <a:solidFill>
                  <a:schemeClr val="bg1">
                    <a:lumMod val="75000"/>
                  </a:schemeClr>
                </a:solidFill>
              </a:rPr>
              <a:t>2. </a:t>
            </a:r>
            <a:r>
              <a:rPr lang="en-GB" sz="2450" dirty="0" smtClean="0">
                <a:solidFill>
                  <a:schemeClr val="bg1">
                    <a:lumMod val="75000"/>
                  </a:schemeClr>
                </a:solidFill>
              </a:rPr>
              <a:t>2014/15 key events</a:t>
            </a:r>
            <a:endParaRPr lang="en-GB" sz="245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792621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3"/>
          <p:cNvSpPr>
            <a:spLocks noGrp="1" noChangeArrowheads="1"/>
          </p:cNvSpPr>
          <p:nvPr>
            <p:ph type="title"/>
          </p:nvPr>
        </p:nvSpPr>
        <p:spPr>
          <a:xfrm>
            <a:off x="-11874" y="-23813"/>
            <a:ext cx="9906000" cy="927101"/>
          </a:xfrm>
        </p:spPr>
        <p:txBody>
          <a:bodyPr/>
          <a:lstStyle/>
          <a:p>
            <a:pPr eaLnBrk="1" hangingPunct="1"/>
            <a:r>
              <a:rPr lang="en-GB" sz="2300" dirty="0" smtClean="0"/>
              <a:t>Signs of improvement in 2015</a:t>
            </a: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413944" y="1319342"/>
            <a:ext cx="9109167" cy="5085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5F5F5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4638" indent="-274638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04780"/>
              </a:buClr>
              <a:buFont typeface="Wingdings" pitchFamily="2" charset="2"/>
              <a:buChar char="§"/>
              <a:defRPr kumimoji="1" sz="24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722313" indent="-2682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4780"/>
              </a:buClr>
              <a:buSzPct val="65000"/>
              <a:buFont typeface="Webdings" pitchFamily="18" charset="2"/>
              <a:buChar char="4"/>
              <a:defRPr kumimoji="1" sz="2000">
                <a:solidFill>
                  <a:srgbClr val="5F5F5F"/>
                </a:solidFill>
                <a:latin typeface="+mn-lt"/>
              </a:defRPr>
            </a:lvl2pPr>
            <a:lvl3pPr marL="1081088" indent="-1793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4780"/>
              </a:buClr>
              <a:buSzPct val="50000"/>
              <a:buFont typeface="Webdings" pitchFamily="18" charset="2"/>
              <a:buChar char="="/>
              <a:defRPr kumimoji="1" sz="1300">
                <a:solidFill>
                  <a:srgbClr val="5F5F5F"/>
                </a:solidFill>
                <a:latin typeface="+mn-lt"/>
              </a:defRPr>
            </a:lvl3pPr>
            <a:lvl4pPr marL="1344613" indent="-841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4780"/>
              </a:buClr>
              <a:buSzPct val="80000"/>
              <a:buFont typeface="Microsoft Sans Serif" pitchFamily="34" charset="0"/>
              <a:buChar char="-"/>
              <a:defRPr kumimoji="1" sz="1000">
                <a:solidFill>
                  <a:srgbClr val="5F5F5F"/>
                </a:solidFill>
                <a:latin typeface="+mn-lt"/>
              </a:defRPr>
            </a:lvl4pPr>
            <a:lvl5pPr marL="1609725" indent="-85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4780"/>
              </a:buClr>
              <a:buSzPct val="80000"/>
              <a:buChar char="•"/>
              <a:defRPr kumimoji="1" sz="800">
                <a:solidFill>
                  <a:srgbClr val="5F5F5F"/>
                </a:solidFill>
                <a:latin typeface="+mn-lt"/>
              </a:defRPr>
            </a:lvl5pPr>
            <a:lvl6pPr marL="2066925" indent="-85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4780"/>
              </a:buClr>
              <a:buSzPct val="80000"/>
              <a:buChar char="•"/>
              <a:defRPr kumimoji="1" sz="800">
                <a:solidFill>
                  <a:srgbClr val="5F5F5F"/>
                </a:solidFill>
                <a:latin typeface="+mn-lt"/>
              </a:defRPr>
            </a:lvl6pPr>
            <a:lvl7pPr marL="2524125" indent="-85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4780"/>
              </a:buClr>
              <a:buSzPct val="80000"/>
              <a:buChar char="•"/>
              <a:defRPr kumimoji="1" sz="800">
                <a:solidFill>
                  <a:srgbClr val="5F5F5F"/>
                </a:solidFill>
                <a:latin typeface="+mn-lt"/>
              </a:defRPr>
            </a:lvl7pPr>
            <a:lvl8pPr marL="2981325" indent="-85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4780"/>
              </a:buClr>
              <a:buSzPct val="80000"/>
              <a:buChar char="•"/>
              <a:defRPr kumimoji="1" sz="800">
                <a:solidFill>
                  <a:srgbClr val="5F5F5F"/>
                </a:solidFill>
                <a:latin typeface="+mn-lt"/>
              </a:defRPr>
            </a:lvl8pPr>
            <a:lvl9pPr marL="3438525" indent="-85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4780"/>
              </a:buClr>
              <a:buSzPct val="80000"/>
              <a:buChar char="•"/>
              <a:defRPr kumimoji="1" sz="800">
                <a:solidFill>
                  <a:srgbClr val="5F5F5F"/>
                </a:solidFill>
                <a:latin typeface="+mn-lt"/>
              </a:defRPr>
            </a:lvl9pPr>
          </a:lstStyle>
          <a:p>
            <a:pPr defTabSz="265113"/>
            <a:r>
              <a:rPr lang="en-GB" sz="2200" i="0" kern="0" dirty="0" smtClean="0">
                <a:solidFill>
                  <a:schemeClr val="bg2"/>
                </a:solidFill>
              </a:rPr>
              <a:t>2015 showing signs of improvement...</a:t>
            </a:r>
          </a:p>
          <a:p>
            <a:pPr lvl="1" defTabSz="265113"/>
            <a:r>
              <a:rPr lang="en-GB" sz="1700" i="0" kern="0" dirty="0"/>
              <a:t>more projects seeing the light of </a:t>
            </a:r>
            <a:r>
              <a:rPr lang="en-GB" sz="1700" i="0" kern="0" dirty="0" smtClean="0"/>
              <a:t>day</a:t>
            </a:r>
          </a:p>
          <a:p>
            <a:pPr marL="454025" lvl="1" indent="0" defTabSz="265113">
              <a:buNone/>
            </a:pPr>
            <a:endParaRPr lang="en-GB" sz="1700" i="0" kern="0" dirty="0" smtClean="0"/>
          </a:p>
          <a:p>
            <a:pPr marL="454025" lvl="1" indent="0" defTabSz="265113">
              <a:buNone/>
            </a:pPr>
            <a:endParaRPr lang="en-GB" sz="1200" i="0" kern="0" dirty="0"/>
          </a:p>
          <a:p>
            <a:pPr defTabSz="265113"/>
            <a:r>
              <a:rPr lang="en-GB" sz="2200" i="0" kern="0" dirty="0" smtClean="0">
                <a:solidFill>
                  <a:schemeClr val="bg2"/>
                </a:solidFill>
              </a:rPr>
              <a:t>…sustained </a:t>
            </a:r>
            <a:r>
              <a:rPr lang="en-GB" sz="2200" i="0" kern="0" dirty="0" smtClean="0">
                <a:solidFill>
                  <a:schemeClr val="bg2"/>
                </a:solidFill>
              </a:rPr>
              <a:t>by growing momentum of trends in favour of corporate digitisation…</a:t>
            </a:r>
          </a:p>
          <a:p>
            <a:pPr lvl="1" defTabSz="265113"/>
            <a:r>
              <a:rPr lang="en-GB" sz="1700" i="0" kern="0" dirty="0" smtClean="0">
                <a:solidFill>
                  <a:schemeClr val="tx1"/>
                </a:solidFill>
              </a:rPr>
              <a:t>Digital working – </a:t>
            </a:r>
            <a:r>
              <a:rPr lang="en-GB" sz="1700" i="0" kern="0" dirty="0" smtClean="0">
                <a:solidFill>
                  <a:schemeClr val="tx1"/>
                </a:solidFill>
              </a:rPr>
              <a:t>Digital-customer </a:t>
            </a:r>
            <a:r>
              <a:rPr lang="en-GB" sz="1700" i="0" kern="0" dirty="0" smtClean="0">
                <a:solidFill>
                  <a:schemeClr val="tx1"/>
                </a:solidFill>
              </a:rPr>
              <a:t>relations – Smart – Big data</a:t>
            </a:r>
          </a:p>
          <a:p>
            <a:pPr marL="454025" lvl="1" indent="0" defTabSz="265113">
              <a:buNone/>
            </a:pPr>
            <a:endParaRPr lang="en-GB" sz="1700" i="0" kern="0" dirty="0">
              <a:solidFill>
                <a:schemeClr val="tx1"/>
              </a:solidFill>
            </a:endParaRPr>
          </a:p>
          <a:p>
            <a:pPr marL="454025" lvl="1" indent="0" defTabSz="265113">
              <a:buNone/>
            </a:pPr>
            <a:endParaRPr lang="en-GB" sz="1200" i="0" kern="0" dirty="0"/>
          </a:p>
          <a:p>
            <a:pPr defTabSz="265113"/>
            <a:r>
              <a:rPr lang="en-GB" sz="2200" i="0" kern="0" dirty="0" smtClean="0">
                <a:solidFill>
                  <a:schemeClr val="bg2"/>
                </a:solidFill>
              </a:rPr>
              <a:t>…and transformations caused by digitisation</a:t>
            </a:r>
          </a:p>
          <a:p>
            <a:pPr marL="0" indent="0" defTabSz="265113">
              <a:buNone/>
            </a:pPr>
            <a:endParaRPr lang="en-GB" sz="2200" i="0" kern="0" dirty="0">
              <a:solidFill>
                <a:schemeClr val="bg2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88086" y="5370255"/>
            <a:ext cx="8878338" cy="960876"/>
          </a:xfrm>
          <a:prstGeom prst="rect">
            <a:avLst/>
          </a:prstGeom>
          <a:solidFill>
            <a:schemeClr val="bg2"/>
          </a:solidFill>
          <a:ln w="9525" algn="ctr">
            <a:noFill/>
            <a:miter lim="800000"/>
            <a:headEnd/>
            <a:tailEnd/>
          </a:ln>
        </p:spPr>
        <p:txBody>
          <a:bodyPr wrap="square" lIns="90000" tIns="46800" rIns="90000" bIns="46800"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i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i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i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i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i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1200" i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1200" i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1200" i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1200" i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542925" indent="-361950" algn="ctr">
              <a:buClr>
                <a:prstClr val="white"/>
              </a:buClr>
              <a:buFont typeface="Webdings" pitchFamily="18" charset="2"/>
              <a:buChar char="8"/>
            </a:pPr>
            <a:r>
              <a:rPr lang="en-GB" sz="2000" i="0" dirty="0" smtClean="0">
                <a:solidFill>
                  <a:prstClr val="white"/>
                </a:solidFill>
                <a:latin typeface="Arial"/>
              </a:rPr>
              <a:t>However</a:t>
            </a:r>
            <a:r>
              <a:rPr lang="en-GB" sz="2000" i="0" dirty="0">
                <a:solidFill>
                  <a:prstClr val="white"/>
                </a:solidFill>
                <a:latin typeface="Arial"/>
              </a:rPr>
              <a:t>, limited </a:t>
            </a:r>
            <a:r>
              <a:rPr lang="en-GB" sz="2000" i="0" dirty="0" smtClean="0">
                <a:solidFill>
                  <a:prstClr val="white"/>
                </a:solidFill>
                <a:latin typeface="Arial"/>
              </a:rPr>
              <a:t>visibility </a:t>
            </a:r>
            <a:r>
              <a:rPr lang="en-GB" sz="2000" i="0" dirty="0">
                <a:solidFill>
                  <a:prstClr val="white"/>
                </a:solidFill>
                <a:latin typeface="Arial"/>
              </a:rPr>
              <a:t>and </a:t>
            </a:r>
            <a:r>
              <a:rPr lang="en-GB" sz="2000" i="0" dirty="0" smtClean="0">
                <a:solidFill>
                  <a:prstClr val="white"/>
                </a:solidFill>
                <a:latin typeface="Arial"/>
              </a:rPr>
              <a:t>strict pricing control</a:t>
            </a:r>
            <a:endParaRPr lang="en-GB" sz="2000" i="0" dirty="0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5127115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5" y="-59266"/>
            <a:ext cx="10415649" cy="694170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" y="2033582"/>
            <a:ext cx="9953776" cy="291056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2641" name="Rectangle 3"/>
          <p:cNvSpPr>
            <a:spLocks noGrp="1" noChangeArrowheads="1"/>
          </p:cNvSpPr>
          <p:nvPr>
            <p:ph type="title"/>
          </p:nvPr>
        </p:nvSpPr>
        <p:spPr>
          <a:xfrm>
            <a:off x="31901" y="58078"/>
            <a:ext cx="9921875" cy="927101"/>
          </a:xfrm>
        </p:spPr>
        <p:txBody>
          <a:bodyPr/>
          <a:lstStyle/>
          <a:p>
            <a:pPr eaLnBrk="1" hangingPunct="1"/>
            <a:r>
              <a:rPr lang="en-GB" sz="2500" i="1" dirty="0" smtClean="0">
                <a:solidFill>
                  <a:schemeClr val="bg2"/>
                </a:solidFill>
              </a:rPr>
              <a:t>2015/16 full-year objectives</a:t>
            </a:r>
          </a:p>
        </p:txBody>
      </p:sp>
      <p:sp>
        <p:nvSpPr>
          <p:cNvPr id="26" name="Rectangle 10"/>
          <p:cNvSpPr>
            <a:spLocks noChangeArrowheads="1"/>
          </p:cNvSpPr>
          <p:nvPr/>
        </p:nvSpPr>
        <p:spPr bwMode="auto">
          <a:xfrm>
            <a:off x="1093869" y="2849556"/>
            <a:ext cx="210025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GB" sz="1200" i="1" dirty="0" smtClean="0"/>
              <a:t>(excluding new acquisitions)</a:t>
            </a:r>
            <a:endParaRPr kumimoji="1" lang="en-GB" sz="1200" i="1" dirty="0"/>
          </a:p>
        </p:txBody>
      </p:sp>
      <p:sp>
        <p:nvSpPr>
          <p:cNvPr id="27" name="Rectangle 12"/>
          <p:cNvSpPr>
            <a:spLocks noChangeArrowheads="1"/>
          </p:cNvSpPr>
          <p:nvPr/>
        </p:nvSpPr>
        <p:spPr bwMode="auto">
          <a:xfrm>
            <a:off x="1093868" y="4174418"/>
            <a:ext cx="210025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GB" sz="1200" i="1" dirty="0" smtClean="0"/>
              <a:t>(excluding new acquisitions)</a:t>
            </a:r>
            <a:endParaRPr kumimoji="1" lang="en-GB" sz="1200" i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9608544" y="6635529"/>
            <a:ext cx="3000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 smtClean="0"/>
              <a:t>34</a:t>
            </a:r>
            <a:endParaRPr lang="en-GB" sz="800" dirty="0"/>
          </a:p>
        </p:txBody>
      </p:sp>
      <p:sp>
        <p:nvSpPr>
          <p:cNvPr id="34" name="Triangle isocèle 33"/>
          <p:cNvSpPr/>
          <p:nvPr/>
        </p:nvSpPr>
        <p:spPr>
          <a:xfrm rot="5400000">
            <a:off x="5535618" y="2676325"/>
            <a:ext cx="396000" cy="180000"/>
          </a:xfrm>
          <a:prstGeom prst="triangle">
            <a:avLst/>
          </a:prstGeom>
          <a:solidFill>
            <a:schemeClr val="bg1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5" name="Triangle isocèle 34"/>
          <p:cNvSpPr/>
          <p:nvPr/>
        </p:nvSpPr>
        <p:spPr>
          <a:xfrm rot="5400000">
            <a:off x="5535618" y="3886418"/>
            <a:ext cx="396000" cy="180000"/>
          </a:xfrm>
          <a:prstGeom prst="triangle">
            <a:avLst/>
          </a:prstGeom>
          <a:solidFill>
            <a:schemeClr val="bg1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9" name="Rectangle 10"/>
          <p:cNvSpPr>
            <a:spLocks noChangeArrowheads="1"/>
          </p:cNvSpPr>
          <p:nvPr/>
        </p:nvSpPr>
        <p:spPr bwMode="auto">
          <a:xfrm>
            <a:off x="4672860" y="5775485"/>
            <a:ext cx="1377677" cy="504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anchor="ctr"/>
          <a:lstStyle/>
          <a:p>
            <a:pPr algn="ctr">
              <a:spcBef>
                <a:spcPct val="50000"/>
              </a:spcBef>
              <a:buFont typeface="Webdings" pitchFamily="18" charset="2"/>
              <a:buNone/>
            </a:pPr>
            <a:endParaRPr lang="fr-FR" sz="1800" i="0"/>
          </a:p>
        </p:txBody>
      </p:sp>
      <p:sp>
        <p:nvSpPr>
          <p:cNvPr id="30" name="Rectangle 5"/>
          <p:cNvSpPr>
            <a:spLocks noChangeArrowheads="1"/>
          </p:cNvSpPr>
          <p:nvPr/>
        </p:nvSpPr>
        <p:spPr bwMode="auto">
          <a:xfrm>
            <a:off x="844218" y="2385723"/>
            <a:ext cx="8849390" cy="2086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4638" indent="-274638" eaLnBrk="0" hangingPunct="0">
              <a:spcBef>
                <a:spcPct val="40000"/>
              </a:spcBef>
              <a:buClr>
                <a:srgbClr val="004780"/>
              </a:buClr>
              <a:buFont typeface="Wingdings" pitchFamily="2" charset="2"/>
              <a:buNone/>
              <a:tabLst>
                <a:tab pos="5295900" algn="l"/>
              </a:tabLst>
            </a:pPr>
            <a:r>
              <a:rPr lang="en-US" dirty="0" smtClean="0"/>
              <a:t>	</a:t>
            </a:r>
            <a:r>
              <a:rPr kumimoji="1" lang="en-GB" sz="2400" i="0" dirty="0"/>
              <a:t>G</a:t>
            </a:r>
            <a:r>
              <a:rPr kumimoji="1" lang="en-GB" sz="2400" i="0" dirty="0" smtClean="0"/>
              <a:t>rowth revenues</a:t>
            </a:r>
            <a:r>
              <a:rPr lang="en-GB" dirty="0" smtClean="0"/>
              <a:t> </a:t>
            </a:r>
            <a:r>
              <a:rPr lang="en-US" dirty="0" smtClean="0"/>
              <a:t>	</a:t>
            </a:r>
            <a:endParaRPr kumimoji="1" lang="en-GB" sz="2000" b="1" i="0" dirty="0"/>
          </a:p>
          <a:p>
            <a:pPr marL="274638" indent="-274638" eaLnBrk="0" hangingPunct="0">
              <a:spcBef>
                <a:spcPct val="40000"/>
              </a:spcBef>
              <a:buClr>
                <a:srgbClr val="004780"/>
              </a:buClr>
              <a:buFont typeface="Wingdings" pitchFamily="2" charset="2"/>
              <a:buNone/>
              <a:tabLst>
                <a:tab pos="5295900" algn="l"/>
              </a:tabLst>
            </a:pPr>
            <a:r>
              <a:rPr lang="en-US" dirty="0" smtClean="0"/>
              <a:t>	</a:t>
            </a:r>
            <a:endParaRPr kumimoji="1" lang="en-GB" sz="1400" i="0" dirty="0"/>
          </a:p>
          <a:p>
            <a:pPr marL="274638" indent="-274638" eaLnBrk="0" hangingPunct="0">
              <a:spcBef>
                <a:spcPct val="20000"/>
              </a:spcBef>
              <a:buClr>
                <a:srgbClr val="004780"/>
              </a:buClr>
              <a:buFont typeface="Wingdings" pitchFamily="2" charset="2"/>
              <a:buNone/>
              <a:tabLst>
                <a:tab pos="5295900" algn="l"/>
              </a:tabLst>
            </a:pPr>
            <a:r>
              <a:rPr lang="en-US" dirty="0" smtClean="0"/>
              <a:t>	</a:t>
            </a:r>
            <a:endParaRPr kumimoji="1" lang="en-GB" sz="1800" dirty="0" smtClean="0"/>
          </a:p>
          <a:p>
            <a:pPr marL="274638" indent="-274638" eaLnBrk="0" hangingPunct="0">
              <a:spcBef>
                <a:spcPct val="20000"/>
              </a:spcBef>
              <a:buClr>
                <a:srgbClr val="004780"/>
              </a:buClr>
              <a:buFont typeface="Wingdings" pitchFamily="2" charset="2"/>
              <a:buNone/>
              <a:tabLst>
                <a:tab pos="5295900" algn="l"/>
              </a:tabLst>
            </a:pPr>
            <a:r>
              <a:rPr lang="en-US" dirty="0" smtClean="0"/>
              <a:t>	</a:t>
            </a:r>
          </a:p>
          <a:p>
            <a:pPr marL="274638" indent="-274638" eaLnBrk="0" hangingPunct="0">
              <a:spcBef>
                <a:spcPct val="20000"/>
              </a:spcBef>
              <a:buClr>
                <a:srgbClr val="004780"/>
              </a:buClr>
              <a:buFont typeface="Wingdings" pitchFamily="2" charset="2"/>
              <a:buNone/>
              <a:tabLst>
                <a:tab pos="5295900" algn="l"/>
              </a:tabLst>
            </a:pPr>
            <a:endParaRPr kumimoji="1" lang="en-GB" b="1" i="0" dirty="0" smtClean="0"/>
          </a:p>
          <a:p>
            <a:pPr marL="274638" indent="-274638" eaLnBrk="0" hangingPunct="0">
              <a:spcBef>
                <a:spcPts val="600"/>
              </a:spcBef>
              <a:buClr>
                <a:srgbClr val="004780"/>
              </a:buClr>
              <a:buFont typeface="Wingdings" pitchFamily="2" charset="2"/>
              <a:buNone/>
              <a:tabLst>
                <a:tab pos="5295900" algn="l"/>
              </a:tabLst>
            </a:pPr>
            <a:r>
              <a:rPr lang="en-US" dirty="0" smtClean="0"/>
              <a:t>	</a:t>
            </a:r>
            <a:r>
              <a:rPr kumimoji="1" lang="en-GB" sz="2400" i="0" dirty="0" smtClean="0"/>
              <a:t>EBIT </a:t>
            </a:r>
            <a:r>
              <a:rPr kumimoji="1" lang="en-GB" sz="2400" i="0" dirty="0" smtClean="0"/>
              <a:t>margin </a:t>
            </a:r>
            <a:r>
              <a:rPr lang="en-US" dirty="0" smtClean="0"/>
              <a:t>	</a:t>
            </a:r>
            <a:r>
              <a:rPr lang="en-GB" dirty="0" smtClean="0"/>
              <a:t> </a:t>
            </a:r>
            <a:r>
              <a:rPr kumimoji="1" lang="en-GB" sz="2400" b="1" i="0" dirty="0" smtClean="0"/>
              <a:t>11-13%</a:t>
            </a:r>
            <a:endParaRPr kumimoji="1" lang="en-GB" sz="2400" i="0" dirty="0"/>
          </a:p>
        </p:txBody>
      </p:sp>
      <p:cxnSp>
        <p:nvCxnSpPr>
          <p:cNvPr id="3" name="Connecteur droit 2"/>
          <p:cNvCxnSpPr/>
          <p:nvPr/>
        </p:nvCxnSpPr>
        <p:spPr>
          <a:xfrm>
            <a:off x="233917" y="1059607"/>
            <a:ext cx="3888000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" name="ZoneTexte 3"/>
          <p:cNvSpPr txBox="1"/>
          <p:nvPr/>
        </p:nvSpPr>
        <p:spPr>
          <a:xfrm>
            <a:off x="6224956" y="2502664"/>
            <a:ext cx="10663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GB" sz="2400" b="1" i="0" dirty="0" smtClean="0"/>
              <a:t>&gt; 12%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09014796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26988"/>
            <a:ext cx="9921875" cy="927101"/>
          </a:xfrm>
        </p:spPr>
        <p:txBody>
          <a:bodyPr/>
          <a:lstStyle/>
          <a:p>
            <a:pPr eaLnBrk="1" hangingPunct="1"/>
            <a:r>
              <a:rPr lang="en-GB" sz="2300" dirty="0" smtClean="0"/>
              <a:t>Financial calendar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13677" y="1676005"/>
            <a:ext cx="9434512" cy="4526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5F5F5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4638" indent="-274638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04780"/>
              </a:buClr>
              <a:buFont typeface="Wingdings" pitchFamily="2" charset="2"/>
              <a:buChar char="§"/>
              <a:defRPr kumimoji="1" sz="24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722313" indent="-2682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4780"/>
              </a:buClr>
              <a:buSzPct val="65000"/>
              <a:buFont typeface="Webdings" pitchFamily="18" charset="2"/>
              <a:buChar char="4"/>
              <a:defRPr kumimoji="1" sz="2000">
                <a:solidFill>
                  <a:srgbClr val="5F5F5F"/>
                </a:solidFill>
                <a:latin typeface="+mn-lt"/>
              </a:defRPr>
            </a:lvl2pPr>
            <a:lvl3pPr marL="1081088" indent="-1793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4780"/>
              </a:buClr>
              <a:buSzPct val="50000"/>
              <a:buFont typeface="Webdings" pitchFamily="18" charset="2"/>
              <a:buChar char="="/>
              <a:defRPr kumimoji="1" sz="1300">
                <a:solidFill>
                  <a:srgbClr val="5F5F5F"/>
                </a:solidFill>
                <a:latin typeface="+mn-lt"/>
              </a:defRPr>
            </a:lvl3pPr>
            <a:lvl4pPr marL="1344613" indent="-841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4780"/>
              </a:buClr>
              <a:buSzPct val="80000"/>
              <a:buFont typeface="Microsoft Sans Serif" pitchFamily="34" charset="0"/>
              <a:buChar char="-"/>
              <a:defRPr kumimoji="1" sz="1000">
                <a:solidFill>
                  <a:srgbClr val="5F5F5F"/>
                </a:solidFill>
                <a:latin typeface="+mn-lt"/>
              </a:defRPr>
            </a:lvl4pPr>
            <a:lvl5pPr marL="1609725" indent="-85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4780"/>
              </a:buClr>
              <a:buSzPct val="80000"/>
              <a:buChar char="•"/>
              <a:defRPr kumimoji="1" sz="800">
                <a:solidFill>
                  <a:srgbClr val="5F5F5F"/>
                </a:solidFill>
                <a:latin typeface="+mn-lt"/>
              </a:defRPr>
            </a:lvl5pPr>
            <a:lvl6pPr marL="2066925" indent="-85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4780"/>
              </a:buClr>
              <a:buSzPct val="80000"/>
              <a:buChar char="•"/>
              <a:defRPr kumimoji="1" sz="800">
                <a:solidFill>
                  <a:srgbClr val="5F5F5F"/>
                </a:solidFill>
                <a:latin typeface="+mn-lt"/>
              </a:defRPr>
            </a:lvl6pPr>
            <a:lvl7pPr marL="2524125" indent="-85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4780"/>
              </a:buClr>
              <a:buSzPct val="80000"/>
              <a:buChar char="•"/>
              <a:defRPr kumimoji="1" sz="800">
                <a:solidFill>
                  <a:srgbClr val="5F5F5F"/>
                </a:solidFill>
                <a:latin typeface="+mn-lt"/>
              </a:defRPr>
            </a:lvl7pPr>
            <a:lvl8pPr marL="2981325" indent="-85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4780"/>
              </a:buClr>
              <a:buSzPct val="80000"/>
              <a:buChar char="•"/>
              <a:defRPr kumimoji="1" sz="800">
                <a:solidFill>
                  <a:srgbClr val="5F5F5F"/>
                </a:solidFill>
                <a:latin typeface="+mn-lt"/>
              </a:defRPr>
            </a:lvl8pPr>
            <a:lvl9pPr marL="3438525" indent="-85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4780"/>
              </a:buClr>
              <a:buSzPct val="80000"/>
              <a:buChar char="•"/>
              <a:defRPr kumimoji="1" sz="800">
                <a:solidFill>
                  <a:srgbClr val="5F5F5F"/>
                </a:solidFill>
                <a:latin typeface="+mn-lt"/>
              </a:defRPr>
            </a:lvl9pPr>
          </a:lstStyle>
          <a:p>
            <a:pPr>
              <a:spcBef>
                <a:spcPct val="0"/>
              </a:spcBef>
            </a:pPr>
            <a:r>
              <a:rPr lang="en-GB" sz="2100" i="0" kern="0" dirty="0" smtClean="0"/>
              <a:t>Q1 </a:t>
            </a:r>
            <a:r>
              <a:rPr lang="en-GB" sz="2100" i="0" kern="0" dirty="0" smtClean="0"/>
              <a:t>2015/16 </a:t>
            </a:r>
            <a:r>
              <a:rPr lang="en-GB" sz="2100" i="0" kern="0" dirty="0" smtClean="0"/>
              <a:t>revenues   </a:t>
            </a:r>
            <a:r>
              <a:rPr lang="en-US" sz="2100" i="0" kern="0" dirty="0" smtClean="0"/>
              <a:t>	</a:t>
            </a:r>
            <a:r>
              <a:rPr lang="en-GB" sz="2100" i="0" kern="0" dirty="0" smtClean="0"/>
              <a:t>          				</a:t>
            </a:r>
            <a:r>
              <a:rPr lang="en-GB" sz="2100" i="0" kern="0" dirty="0" smtClean="0">
                <a:solidFill>
                  <a:schemeClr val="bg2"/>
                </a:solidFill>
              </a:rPr>
              <a:t>21 July 2015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US" sz="1700" i="1" kern="0" dirty="0" smtClean="0"/>
              <a:t>	</a:t>
            </a:r>
            <a:r>
              <a:rPr lang="en-GB" sz="1700" i="1" kern="0" dirty="0" smtClean="0"/>
              <a:t>(followed by investors' meeting held </a:t>
            </a:r>
            <a:r>
              <a:rPr lang="en-GB" sz="1700" i="1" kern="0" dirty="0" smtClean="0"/>
              <a:t>after </a:t>
            </a:r>
            <a:r>
              <a:rPr lang="en-GB" sz="1700" i="1" kern="0" dirty="0" smtClean="0"/>
              <a:t>market close)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endParaRPr lang="en-GB" sz="2800" i="1" kern="0" dirty="0" smtClean="0"/>
          </a:p>
          <a:p>
            <a:pPr>
              <a:spcBef>
                <a:spcPct val="0"/>
              </a:spcBef>
              <a:buFont typeface="Wingdings" pitchFamily="2" charset="2"/>
              <a:buNone/>
            </a:pPr>
            <a:endParaRPr lang="en-GB" sz="2800" i="1" kern="0" dirty="0" smtClean="0"/>
          </a:p>
          <a:p>
            <a:pPr>
              <a:spcBef>
                <a:spcPct val="0"/>
              </a:spcBef>
            </a:pPr>
            <a:r>
              <a:rPr lang="en-GB" sz="2100" i="0" kern="0" dirty="0" smtClean="0"/>
              <a:t>H1 </a:t>
            </a:r>
            <a:r>
              <a:rPr lang="en-GB" sz="2100" i="0" kern="0" dirty="0" smtClean="0"/>
              <a:t>2015/16 </a:t>
            </a:r>
            <a:r>
              <a:rPr lang="en-GB" sz="2100" i="0" kern="0" dirty="0" smtClean="0"/>
              <a:t>revenues   </a:t>
            </a:r>
            <a:r>
              <a:rPr lang="en-US" sz="2100" i="0" kern="0" dirty="0" smtClean="0"/>
              <a:t>	</a:t>
            </a:r>
            <a:r>
              <a:rPr lang="en-GB" sz="2100" i="0" kern="0" dirty="0" smtClean="0"/>
              <a:t>          			        </a:t>
            </a:r>
            <a:r>
              <a:rPr lang="en-GB" sz="2100" i="0" kern="0" dirty="0" smtClean="0">
                <a:solidFill>
                  <a:srgbClr val="00477F"/>
                </a:solidFill>
              </a:rPr>
              <a:t>21 October 2015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US" sz="1700" i="1" kern="0" dirty="0" smtClean="0"/>
              <a:t>	</a:t>
            </a:r>
            <a:r>
              <a:rPr lang="en-GB" sz="1700" i="1" kern="0" dirty="0" smtClean="0"/>
              <a:t>(followed by investors' meeting held </a:t>
            </a:r>
            <a:r>
              <a:rPr lang="en-GB" sz="1700" i="1" kern="0" dirty="0" smtClean="0"/>
              <a:t>after </a:t>
            </a:r>
            <a:r>
              <a:rPr lang="en-GB" sz="1700" i="1" kern="0" dirty="0" smtClean="0"/>
              <a:t>market close)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endParaRPr lang="en-GB" sz="2800" i="1" kern="0" dirty="0" smtClean="0"/>
          </a:p>
          <a:p>
            <a:pPr>
              <a:spcBef>
                <a:spcPct val="0"/>
              </a:spcBef>
              <a:buFont typeface="Wingdings" pitchFamily="2" charset="2"/>
              <a:buNone/>
            </a:pPr>
            <a:endParaRPr lang="en-GB" sz="2800" i="1" kern="0" dirty="0" smtClean="0"/>
          </a:p>
          <a:p>
            <a:pPr>
              <a:spcBef>
                <a:spcPct val="0"/>
              </a:spcBef>
            </a:pPr>
            <a:r>
              <a:rPr lang="en-GB" sz="2100" i="0" kern="0" dirty="0" smtClean="0"/>
              <a:t>2015/16 interim results</a:t>
            </a:r>
            <a:r>
              <a:rPr lang="en-US" dirty="0" smtClean="0"/>
              <a:t>	</a:t>
            </a:r>
            <a:r>
              <a:rPr lang="en-GB" dirty="0" smtClean="0"/>
              <a:t>             </a:t>
            </a:r>
            <a:r>
              <a:rPr lang="en-GB" sz="2100" i="0" kern="0" dirty="0" smtClean="0">
                <a:solidFill>
                  <a:srgbClr val="00477F"/>
                </a:solidFill>
              </a:rPr>
              <a:t>     </a:t>
            </a:r>
            <a:r>
              <a:rPr lang="en-US" sz="2100" i="0" kern="0" dirty="0" smtClean="0">
                <a:solidFill>
                  <a:srgbClr val="00477F"/>
                </a:solidFill>
              </a:rPr>
              <a:t>	</a:t>
            </a:r>
            <a:r>
              <a:rPr lang="en-GB" sz="2100" i="0" kern="0" dirty="0" smtClean="0">
                <a:solidFill>
                  <a:srgbClr val="00477F"/>
                </a:solidFill>
              </a:rPr>
              <a:t>                 24 November 2015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US" sz="1700" i="1" kern="0" dirty="0" smtClean="0"/>
              <a:t>	</a:t>
            </a:r>
            <a:r>
              <a:rPr lang="en-GB" sz="1700" i="1" kern="0" dirty="0" smtClean="0"/>
              <a:t>(followed by investors' meeting held the next day after market close)</a:t>
            </a:r>
          </a:p>
        </p:txBody>
      </p:sp>
    </p:spTree>
    <p:extLst>
      <p:ext uri="{BB962C8B-B14F-4D97-AF65-F5344CB8AC3E}">
        <p14:creationId xmlns:p14="http://schemas.microsoft.com/office/powerpoint/2010/main" val="326191812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4" name="Picture 19" descr="accroche_solucom_symbo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9175" y="2965458"/>
            <a:ext cx="309562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Rectangle 10"/>
          <p:cNvSpPr>
            <a:spLocks noChangeArrowheads="1"/>
          </p:cNvSpPr>
          <p:nvPr/>
        </p:nvSpPr>
        <p:spPr bwMode="auto">
          <a:xfrm>
            <a:off x="7545388" y="0"/>
            <a:ext cx="2360612" cy="6858000"/>
          </a:xfrm>
          <a:prstGeom prst="rect">
            <a:avLst/>
          </a:prstGeom>
          <a:gradFill rotWithShape="1">
            <a:gsLst>
              <a:gs pos="0">
                <a:srgbClr val="00477F"/>
              </a:gs>
              <a:gs pos="100000">
                <a:srgbClr val="00356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22531" name="Text Box 11"/>
          <p:cNvSpPr txBox="1">
            <a:spLocks noChangeArrowheads="1"/>
          </p:cNvSpPr>
          <p:nvPr/>
        </p:nvSpPr>
        <p:spPr bwMode="auto">
          <a:xfrm>
            <a:off x="7587921" y="2420938"/>
            <a:ext cx="21605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1400" b="1" i="0" u="sng" dirty="0">
                <a:solidFill>
                  <a:srgbClr val="FFFFFF"/>
                </a:solidFill>
              </a:rPr>
              <a:t>www.solucom.fr</a:t>
            </a:r>
          </a:p>
        </p:txBody>
      </p:sp>
      <p:sp>
        <p:nvSpPr>
          <p:cNvPr id="22532" name="s1"/>
          <p:cNvSpPr txBox="1">
            <a:spLocks noChangeArrowheads="1"/>
          </p:cNvSpPr>
          <p:nvPr/>
        </p:nvSpPr>
        <p:spPr bwMode="auto">
          <a:xfrm>
            <a:off x="7610913" y="3791183"/>
            <a:ext cx="2160587" cy="2776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1" lang="en-GB" b="1" i="0" dirty="0">
                <a:solidFill>
                  <a:srgbClr val="FFFFFF"/>
                </a:solidFill>
              </a:rPr>
              <a:t>Contacts:</a:t>
            </a:r>
          </a:p>
        </p:txBody>
      </p:sp>
      <p:sp>
        <p:nvSpPr>
          <p:cNvPr id="22533" name="Line 17"/>
          <p:cNvSpPr>
            <a:spLocks noChangeShapeType="1"/>
          </p:cNvSpPr>
          <p:nvPr/>
        </p:nvSpPr>
        <p:spPr bwMode="auto">
          <a:xfrm>
            <a:off x="8266113" y="5589588"/>
            <a:ext cx="1439862" cy="0"/>
          </a:xfrm>
          <a:prstGeom prst="line">
            <a:avLst/>
          </a:prstGeom>
          <a:noFill/>
          <a:ln w="9525">
            <a:solidFill>
              <a:srgbClr val="F4EFE4"/>
            </a:solidFill>
            <a:round/>
            <a:headEnd/>
            <a:tailEnd/>
          </a:ln>
        </p:spPr>
        <p:txBody>
          <a:bodyPr/>
          <a:lstStyle/>
          <a:p>
            <a:endParaRPr lang="fr-FR">
              <a:solidFill>
                <a:prstClr val="white"/>
              </a:solidFill>
            </a:endParaRPr>
          </a:p>
        </p:txBody>
      </p:sp>
      <p:sp>
        <p:nvSpPr>
          <p:cNvPr id="22535" name="Contact"/>
          <p:cNvSpPr txBox="1">
            <a:spLocks noChangeArrowheads="1"/>
          </p:cNvSpPr>
          <p:nvPr/>
        </p:nvSpPr>
        <p:spPr bwMode="auto">
          <a:xfrm>
            <a:off x="7642226" y="4177374"/>
            <a:ext cx="2160588" cy="1577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kumimoji="1" lang="en-GB" sz="1000" b="1" i="0" u="sng" dirty="0">
                <a:solidFill>
                  <a:srgbClr val="FFFFFF"/>
                </a:solidFill>
              </a:rPr>
              <a:t>Solucom</a:t>
            </a:r>
          </a:p>
          <a:p>
            <a:pPr algn="r" eaLnBrk="0" hangingPunct="0">
              <a:spcBef>
                <a:spcPct val="50000"/>
              </a:spcBef>
            </a:pPr>
            <a:endParaRPr kumimoji="1" lang="en-GB" sz="600" b="1" i="0" dirty="0">
              <a:solidFill>
                <a:srgbClr val="FFFFFF"/>
              </a:solidFill>
            </a:endParaRPr>
          </a:p>
          <a:p>
            <a:pPr algn="r" eaLnBrk="0" hangingPunct="0">
              <a:spcBef>
                <a:spcPct val="50000"/>
              </a:spcBef>
            </a:pPr>
            <a:r>
              <a:rPr kumimoji="1" lang="en-GB" sz="1000" b="1" i="0" dirty="0">
                <a:solidFill>
                  <a:srgbClr val="FFFFFF"/>
                </a:solidFill>
              </a:rPr>
              <a:t>Pascal </a:t>
            </a:r>
            <a:r>
              <a:rPr kumimoji="1" lang="en-GB" sz="1000" b="1" i="0" dirty="0" smtClean="0">
                <a:solidFill>
                  <a:srgbClr val="FFFFFF"/>
                </a:solidFill>
              </a:rPr>
              <a:t> IMBERT</a:t>
            </a:r>
            <a:endParaRPr kumimoji="1" lang="en-GB" sz="1000" b="1" i="0" dirty="0">
              <a:solidFill>
                <a:srgbClr val="FFFFFF"/>
              </a:solidFill>
            </a:endParaRPr>
          </a:p>
          <a:p>
            <a:pPr algn="r" eaLnBrk="0" hangingPunct="0">
              <a:spcBef>
                <a:spcPct val="50000"/>
              </a:spcBef>
            </a:pPr>
            <a:r>
              <a:rPr kumimoji="1" lang="en-GB" sz="1000" i="0" dirty="0">
                <a:solidFill>
                  <a:srgbClr val="FFFFFF"/>
                </a:solidFill>
              </a:rPr>
              <a:t>Chairman of the Management Board</a:t>
            </a:r>
          </a:p>
          <a:p>
            <a:pPr algn="r" eaLnBrk="0" hangingPunct="0">
              <a:spcBef>
                <a:spcPct val="50000"/>
              </a:spcBef>
            </a:pPr>
            <a:r>
              <a:rPr kumimoji="1" lang="en-GB" sz="1000" i="0" dirty="0">
                <a:solidFill>
                  <a:srgbClr val="FFFFFF"/>
                </a:solidFill>
              </a:rPr>
              <a:t>01 49 03 20 00</a:t>
            </a:r>
          </a:p>
          <a:p>
            <a:pPr algn="r" eaLnBrk="0" hangingPunct="0">
              <a:spcBef>
                <a:spcPct val="50000"/>
              </a:spcBef>
            </a:pPr>
            <a:endParaRPr kumimoji="1" lang="en-GB" sz="500" i="0" dirty="0">
              <a:solidFill>
                <a:srgbClr val="FFFFFF"/>
              </a:solidFill>
            </a:endParaRPr>
          </a:p>
          <a:p>
            <a:pPr algn="r" eaLnBrk="0" hangingPunct="0">
              <a:spcBef>
                <a:spcPct val="50000"/>
              </a:spcBef>
            </a:pPr>
            <a:endParaRPr kumimoji="1" lang="en-GB" sz="1000" i="0" dirty="0">
              <a:solidFill>
                <a:srgbClr val="FFFFFF"/>
              </a:solidFill>
            </a:endParaRPr>
          </a:p>
        </p:txBody>
      </p:sp>
      <p:sp>
        <p:nvSpPr>
          <p:cNvPr id="22536" name="Contact"/>
          <p:cNvSpPr txBox="1">
            <a:spLocks noChangeArrowheads="1"/>
          </p:cNvSpPr>
          <p:nvPr/>
        </p:nvSpPr>
        <p:spPr bwMode="auto">
          <a:xfrm>
            <a:off x="7426325" y="5661025"/>
            <a:ext cx="2376488" cy="10683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kumimoji="1" lang="en-GB" sz="1000" b="1" i="0" u="sng" dirty="0" smtClean="0">
                <a:solidFill>
                  <a:srgbClr val="FFFFFF"/>
                </a:solidFill>
              </a:rPr>
              <a:t>Investors relations</a:t>
            </a:r>
            <a:endParaRPr kumimoji="1" lang="en-GB" sz="1000" b="1" i="0" u="sng" dirty="0">
              <a:solidFill>
                <a:srgbClr val="FFFFFF"/>
              </a:solidFill>
            </a:endParaRPr>
          </a:p>
          <a:p>
            <a:pPr algn="r" eaLnBrk="0" hangingPunct="0">
              <a:spcBef>
                <a:spcPct val="50000"/>
              </a:spcBef>
            </a:pPr>
            <a:endParaRPr kumimoji="1" lang="en-GB" sz="600" b="1" i="0" u="sng" dirty="0">
              <a:solidFill>
                <a:srgbClr val="FFFFFF"/>
              </a:solidFill>
            </a:endParaRPr>
          </a:p>
          <a:p>
            <a:pPr algn="r" eaLnBrk="0" hangingPunct="0">
              <a:spcBef>
                <a:spcPct val="50000"/>
              </a:spcBef>
            </a:pPr>
            <a:r>
              <a:rPr kumimoji="1" lang="en-GB" sz="1000" b="1" i="0" dirty="0">
                <a:solidFill>
                  <a:srgbClr val="FFFFFF"/>
                </a:solidFill>
              </a:rPr>
              <a:t>Mathieu OMNES</a:t>
            </a:r>
          </a:p>
          <a:p>
            <a:pPr algn="r" eaLnBrk="0" hangingPunct="0">
              <a:spcBef>
                <a:spcPct val="50000"/>
              </a:spcBef>
            </a:pPr>
            <a:r>
              <a:rPr kumimoji="1" lang="en-GB" sz="1000" i="0" dirty="0">
                <a:solidFill>
                  <a:srgbClr val="FFFFFF"/>
                </a:solidFill>
              </a:rPr>
              <a:t>Investor/financial analyst relations </a:t>
            </a:r>
          </a:p>
          <a:p>
            <a:pPr algn="r" eaLnBrk="0" hangingPunct="0">
              <a:spcBef>
                <a:spcPct val="50000"/>
              </a:spcBef>
            </a:pPr>
            <a:r>
              <a:rPr kumimoji="1" lang="en-GB" sz="1000" i="0" dirty="0">
                <a:solidFill>
                  <a:srgbClr val="FFFFFF"/>
                </a:solidFill>
              </a:rPr>
              <a:t>01 53 67 36 92</a:t>
            </a:r>
          </a:p>
        </p:txBody>
      </p:sp>
    </p:spTree>
    <p:extLst>
      <p:ext uri="{BB962C8B-B14F-4D97-AF65-F5344CB8AC3E}">
        <p14:creationId xmlns:p14="http://schemas.microsoft.com/office/powerpoint/2010/main" val="225086134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cteur droit 8"/>
          <p:cNvCxnSpPr/>
          <p:nvPr/>
        </p:nvCxnSpPr>
        <p:spPr>
          <a:xfrm>
            <a:off x="1054703" y="2467256"/>
            <a:ext cx="0" cy="2592000"/>
          </a:xfrm>
          <a:prstGeom prst="line">
            <a:avLst/>
          </a:prstGeom>
          <a:ln>
            <a:solidFill>
              <a:srgbClr val="B2B2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/>
              </a:rPr>
              <a:t>Contents</a:t>
            </a:r>
            <a:endParaRPr lang="en-GB" dirty="0">
              <a:latin typeface="Arial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220788" y="2413003"/>
            <a:ext cx="5268794" cy="695575"/>
          </a:xfrm>
          <a:prstGeom prst="rect">
            <a:avLst/>
          </a:prstGeom>
          <a:noFill/>
        </p:spPr>
        <p:txBody>
          <a:bodyPr vert="horz" wrap="square" rtlCol="0" anchor="t">
            <a:spAutoFit/>
          </a:bodyPr>
          <a:lstStyle/>
          <a:p>
            <a:pPr>
              <a:lnSpc>
                <a:spcPct val="80000"/>
              </a:lnSpc>
            </a:pPr>
            <a:r>
              <a:rPr lang="en-GB" sz="2450" i="0" dirty="0">
                <a:solidFill>
                  <a:srgbClr val="00477F"/>
                </a:solidFill>
                <a:latin typeface="Arial"/>
              </a:rPr>
              <a:t>1. 2014/15 full-year results</a:t>
            </a:r>
            <a:r>
              <a:rPr lang="en-US" sz="2450" i="0" dirty="0">
                <a:solidFill>
                  <a:srgbClr val="00477F"/>
                </a:solidFill>
                <a:latin typeface="Arial"/>
              </a:rPr>
              <a:t>	</a:t>
            </a:r>
            <a:r>
              <a:rPr lang="en-GB" sz="2450" i="0" dirty="0">
                <a:solidFill>
                  <a:srgbClr val="00477F"/>
                </a:solidFill>
                <a:latin typeface="Arial"/>
              </a:rPr>
              <a:t>                  </a:t>
            </a:r>
            <a:r>
              <a:rPr lang="en-US" sz="2450" i="0" dirty="0">
                <a:solidFill>
                  <a:srgbClr val="00477F"/>
                </a:solidFill>
                <a:latin typeface="Arial"/>
              </a:rPr>
              <a:t>	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917962" y="2330523"/>
            <a:ext cx="635000" cy="46935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2450" i="0" dirty="0" smtClean="0">
                <a:solidFill>
                  <a:srgbClr val="00477F"/>
                </a:solidFill>
                <a:latin typeface="Arial"/>
              </a:rPr>
              <a:t>►</a:t>
            </a:r>
            <a:endParaRPr lang="en-GB" sz="2450" i="0" dirty="0">
              <a:solidFill>
                <a:srgbClr val="00477F"/>
              </a:solidFill>
              <a:latin typeface="Arial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235460" y="4739694"/>
            <a:ext cx="2767104" cy="393954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GB" sz="2450" i="0" dirty="0">
                <a:solidFill>
                  <a:srgbClr val="C0C0C0"/>
                </a:solidFill>
                <a:latin typeface="Arial"/>
              </a:rPr>
              <a:t>4. 2015/16 outlook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221572" y="4026647"/>
            <a:ext cx="5376655" cy="39395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fr-FR"/>
            </a:defPPr>
            <a:lvl1pPr>
              <a:lnSpc>
                <a:spcPct val="80000"/>
              </a:lnSpc>
              <a:defRPr sz="2700" i="0">
                <a:solidFill>
                  <a:srgbClr val="C0C0C0"/>
                </a:solidFill>
                <a:latin typeface="Arial"/>
              </a:defRPr>
            </a:lvl1pPr>
          </a:lstStyle>
          <a:p>
            <a:r>
              <a:rPr lang="en-GB" sz="2450" dirty="0" smtClean="0">
                <a:solidFill>
                  <a:schemeClr val="bg1">
                    <a:lumMod val="75000"/>
                  </a:schemeClr>
                </a:solidFill>
              </a:rPr>
              <a:t>3. New </a:t>
            </a:r>
            <a:r>
              <a:rPr lang="en-GB" sz="2450" dirty="0">
                <a:solidFill>
                  <a:schemeClr val="bg1">
                    <a:lumMod val="75000"/>
                  </a:schemeClr>
                </a:solidFill>
              </a:rPr>
              <a:t>strategic plan: Up </a:t>
            </a:r>
            <a:r>
              <a:rPr lang="en-GB" sz="2450" dirty="0" smtClean="0">
                <a:solidFill>
                  <a:schemeClr val="bg1">
                    <a:lumMod val="75000"/>
                  </a:schemeClr>
                </a:solidFill>
              </a:rPr>
              <a:t>2020</a:t>
            </a:r>
            <a:endParaRPr lang="en-GB" sz="245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220223" y="3212747"/>
            <a:ext cx="7929320" cy="39395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fr-FR"/>
            </a:defPPr>
            <a:lvl1pPr>
              <a:lnSpc>
                <a:spcPct val="80000"/>
              </a:lnSpc>
              <a:defRPr sz="2700" i="0">
                <a:solidFill>
                  <a:srgbClr val="C0C0C0"/>
                </a:solidFill>
                <a:latin typeface="Arial"/>
              </a:defRPr>
            </a:lvl1pPr>
          </a:lstStyle>
          <a:p>
            <a:r>
              <a:rPr lang="en-GB" sz="2450" dirty="0">
                <a:solidFill>
                  <a:schemeClr val="bg1">
                    <a:lumMod val="75000"/>
                  </a:schemeClr>
                </a:solidFill>
              </a:rPr>
              <a:t>2. </a:t>
            </a:r>
            <a:r>
              <a:rPr lang="en-GB" sz="2450" dirty="0" smtClean="0">
                <a:solidFill>
                  <a:schemeClr val="bg1">
                    <a:lumMod val="75000"/>
                  </a:schemeClr>
                </a:solidFill>
              </a:rPr>
              <a:t>2014/15 key events</a:t>
            </a:r>
            <a:endParaRPr lang="en-GB" sz="245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613638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6242"/>
          <a:stretch/>
        </p:blipFill>
        <p:spPr>
          <a:xfrm>
            <a:off x="0" y="3197291"/>
            <a:ext cx="9906000" cy="3660710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-2491" y="3644612"/>
            <a:ext cx="9908493" cy="2410211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2641" name="Rectangle 3"/>
          <p:cNvSpPr>
            <a:spLocks noGrp="1" noChangeArrowheads="1"/>
          </p:cNvSpPr>
          <p:nvPr>
            <p:ph type="title"/>
          </p:nvPr>
        </p:nvSpPr>
        <p:spPr>
          <a:xfrm>
            <a:off x="27298" y="-26988"/>
            <a:ext cx="9921875" cy="927101"/>
          </a:xfrm>
        </p:spPr>
        <p:txBody>
          <a:bodyPr/>
          <a:lstStyle/>
          <a:p>
            <a:r>
              <a:rPr dirty="0"/>
              <a:t/>
            </a:r>
            <a:br>
              <a:rPr dirty="0"/>
            </a:br>
            <a:r>
              <a:rPr lang="en-GB" dirty="0" smtClean="0"/>
              <a:t>Strong </a:t>
            </a:r>
            <a:r>
              <a:rPr lang="en-GB" dirty="0" smtClean="0"/>
              <a:t>2014/15 growth: +15%</a:t>
            </a:r>
          </a:p>
        </p:txBody>
      </p:sp>
      <p:sp>
        <p:nvSpPr>
          <p:cNvPr id="17" name="Rectangle 16"/>
          <p:cNvSpPr/>
          <p:nvPr/>
        </p:nvSpPr>
        <p:spPr>
          <a:xfrm>
            <a:off x="0" y="914280"/>
            <a:ext cx="9906000" cy="22830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2" name="Rectangle 21"/>
          <p:cNvSpPr/>
          <p:nvPr/>
        </p:nvSpPr>
        <p:spPr>
          <a:xfrm>
            <a:off x="9867" y="1325077"/>
            <a:ext cx="9912011" cy="2154436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800100" lvl="1" indent="-342900" defTabSz="265113">
              <a:buSzPct val="115000"/>
              <a:buFont typeface="Wingdings" panose="05000000000000000000" pitchFamily="2" charset="2"/>
              <a:buChar char="§"/>
            </a:pPr>
            <a:r>
              <a:rPr lang="en-GB" sz="2000" i="0" dirty="0" smtClean="0">
                <a:solidFill>
                  <a:schemeClr val="bg2"/>
                </a:solidFill>
              </a:rPr>
              <a:t>Growth </a:t>
            </a:r>
            <a:r>
              <a:rPr lang="en-GB" sz="2000" i="0" dirty="0">
                <a:solidFill>
                  <a:schemeClr val="bg2"/>
                </a:solidFill>
              </a:rPr>
              <a:t>of 15% in full-year revenues</a:t>
            </a:r>
          </a:p>
          <a:p>
            <a:pPr lvl="2" defTabSz="265113">
              <a:buSzPct val="115000"/>
            </a:pPr>
            <a:endParaRPr lang="en-GB" sz="2000" i="0" dirty="0" smtClean="0">
              <a:solidFill>
                <a:schemeClr val="bg2"/>
              </a:solidFill>
            </a:endParaRPr>
          </a:p>
          <a:p>
            <a:pPr marL="1889125" lvl="3" indent="-898525" defTabSz="265113">
              <a:buSzPct val="115000"/>
            </a:pPr>
            <a:r>
              <a:rPr lang="en-GB" sz="1800" i="0" dirty="0" smtClean="0">
                <a:solidFill>
                  <a:srgbClr val="515151"/>
                </a:solidFill>
              </a:rPr>
              <a:t>of which +11% like-for-like</a:t>
            </a:r>
            <a:r>
              <a:rPr lang="en-GB" sz="1800" i="0" baseline="30000" dirty="0" smtClean="0">
                <a:solidFill>
                  <a:srgbClr val="515151"/>
                </a:solidFill>
              </a:rPr>
              <a:t>(1)</a:t>
            </a:r>
            <a:endParaRPr lang="en-GB" sz="1800" i="0" dirty="0">
              <a:solidFill>
                <a:srgbClr val="515151"/>
              </a:solidFill>
            </a:endParaRPr>
          </a:p>
          <a:p>
            <a:pPr marL="1889125" lvl="3" indent="-898525" defTabSz="265113">
              <a:buSzPct val="115000"/>
            </a:pPr>
            <a:endParaRPr lang="en-GB" sz="1800" i="0" dirty="0">
              <a:solidFill>
                <a:srgbClr val="515151"/>
              </a:solidFill>
            </a:endParaRPr>
          </a:p>
          <a:p>
            <a:pPr marL="1889125" lvl="3" indent="-898525" defTabSz="265113">
              <a:buSzPct val="115000"/>
            </a:pPr>
            <a:r>
              <a:rPr lang="en-GB" sz="1800" i="0" dirty="0" smtClean="0">
                <a:solidFill>
                  <a:srgbClr val="515151"/>
                </a:solidFill>
              </a:rPr>
              <a:t>full-year </a:t>
            </a:r>
            <a:r>
              <a:rPr lang="en-GB" sz="1800" i="0" dirty="0">
                <a:solidFill>
                  <a:srgbClr val="515151"/>
                </a:solidFill>
              </a:rPr>
              <a:t>growth objective </a:t>
            </a:r>
            <a:r>
              <a:rPr lang="en-GB" sz="1800" i="0" dirty="0" smtClean="0">
                <a:solidFill>
                  <a:srgbClr val="515151"/>
                </a:solidFill>
              </a:rPr>
              <a:t>easily surpassed</a:t>
            </a:r>
            <a:endParaRPr lang="en-GB" sz="1800" i="0" dirty="0">
              <a:solidFill>
                <a:srgbClr val="515151"/>
              </a:solidFill>
            </a:endParaRPr>
          </a:p>
          <a:p>
            <a:pPr marL="974725" lvl="1" indent="-517525" defTabSz="265113">
              <a:buSzPct val="115000"/>
              <a:buFont typeface="Arial" panose="020B0604020202020204" pitchFamily="34" charset="0"/>
              <a:buChar char="•"/>
            </a:pPr>
            <a:endParaRPr lang="en-GB" sz="2000" i="0" dirty="0">
              <a:solidFill>
                <a:schemeClr val="bg2"/>
              </a:solidFill>
            </a:endParaRPr>
          </a:p>
          <a:p>
            <a:pPr marL="974725" lvl="1" indent="-517525" defTabSz="265113">
              <a:buSzPct val="115000"/>
              <a:buFont typeface="Arial" panose="020B0604020202020204" pitchFamily="34" charset="0"/>
              <a:buChar char="•"/>
            </a:pPr>
            <a:endParaRPr lang="en-GB" sz="2000" i="0" dirty="0">
              <a:solidFill>
                <a:schemeClr val="bg2"/>
              </a:solidFill>
            </a:endParaRP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137739" y="4339950"/>
            <a:ext cx="3072534" cy="576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ts val="1800"/>
              </a:spcBef>
              <a:buClr>
                <a:srgbClr val="004780"/>
              </a:buClr>
              <a:tabLst>
                <a:tab pos="5295900" algn="l"/>
              </a:tabLst>
            </a:pPr>
            <a:r>
              <a:rPr kumimoji="1" lang="en-GB" sz="2000" b="1" i="0" dirty="0" smtClean="0">
                <a:solidFill>
                  <a:srgbClr val="00477F"/>
                </a:solidFill>
                <a:latin typeface="+mj-lt"/>
              </a:rPr>
              <a:t>Revenues</a:t>
            </a:r>
            <a:endParaRPr kumimoji="1" lang="en-GB" sz="2000" b="1" i="0" dirty="0">
              <a:solidFill>
                <a:srgbClr val="00477F"/>
              </a:solidFill>
              <a:latin typeface="+mj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773758" y="4376336"/>
            <a:ext cx="1365436" cy="504000"/>
          </a:xfrm>
          <a:prstGeom prst="rect">
            <a:avLst/>
          </a:prstGeom>
          <a:noFill/>
          <a:ln w="12700">
            <a:solidFill>
              <a:srgbClr val="0047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GB" sz="2000" b="1" i="0" kern="0" dirty="0" smtClean="0">
                <a:solidFill>
                  <a:schemeClr val="bg2"/>
                </a:solidFill>
                <a:latin typeface="Arial"/>
              </a:rPr>
              <a:t>&gt; 8%</a:t>
            </a:r>
            <a:endParaRPr kumimoji="1" lang="en-GB" sz="2000" b="1" i="0" kern="0" dirty="0">
              <a:solidFill>
                <a:schemeClr val="bg2"/>
              </a:solidFill>
              <a:latin typeface="Arial"/>
              <a:cs typeface="Arial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3773760" y="3644611"/>
            <a:ext cx="1365437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June 2014 </a:t>
            </a:r>
          </a:p>
          <a:p>
            <a:pPr algn="ctr"/>
            <a:r>
              <a:rPr lang="en-GB" sz="1400" dirty="0" smtClean="0"/>
              <a:t>growth target</a:t>
            </a:r>
            <a:endParaRPr lang="en-GB" sz="1400" dirty="0"/>
          </a:p>
        </p:txBody>
      </p:sp>
      <p:sp>
        <p:nvSpPr>
          <p:cNvPr id="24" name="Rectangle 23"/>
          <p:cNvSpPr/>
          <p:nvPr/>
        </p:nvSpPr>
        <p:spPr>
          <a:xfrm>
            <a:off x="7936012" y="4376336"/>
            <a:ext cx="1440000" cy="504000"/>
          </a:xfrm>
          <a:prstGeom prst="rect">
            <a:avLst/>
          </a:prstGeom>
          <a:noFill/>
          <a:ln w="12700">
            <a:solidFill>
              <a:srgbClr val="0047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GB" sz="2000" b="1" i="0" kern="0" dirty="0" smtClean="0">
                <a:solidFill>
                  <a:schemeClr val="bg2"/>
                </a:solidFill>
                <a:latin typeface="Arial"/>
              </a:rPr>
              <a:t>+15%</a:t>
            </a:r>
            <a:endParaRPr kumimoji="1" lang="en-GB" sz="2000" b="1" i="0" kern="0" dirty="0">
              <a:solidFill>
                <a:schemeClr val="bg2"/>
              </a:solidFill>
              <a:latin typeface="Arial"/>
              <a:cs typeface="Arial" pitchFamily="34" charset="0"/>
            </a:endParaRPr>
          </a:p>
        </p:txBody>
      </p:sp>
      <p:sp>
        <p:nvSpPr>
          <p:cNvPr id="31" name="AutoShape 7"/>
          <p:cNvSpPr>
            <a:spLocks noChangeArrowheads="1"/>
          </p:cNvSpPr>
          <p:nvPr/>
        </p:nvSpPr>
        <p:spPr bwMode="auto">
          <a:xfrm>
            <a:off x="3135987" y="4520336"/>
            <a:ext cx="360000" cy="216000"/>
          </a:xfrm>
          <a:prstGeom prst="rightArrow">
            <a:avLst>
              <a:gd name="adj1" fmla="val 50000"/>
              <a:gd name="adj2" fmla="val 62179"/>
            </a:avLst>
          </a:prstGeom>
          <a:solidFill>
            <a:srgbClr val="00477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 sz="11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844678" y="4376336"/>
            <a:ext cx="1440000" cy="504000"/>
          </a:xfrm>
          <a:prstGeom prst="rect">
            <a:avLst/>
          </a:prstGeom>
          <a:noFill/>
          <a:ln w="12700">
            <a:solidFill>
              <a:srgbClr val="0047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GB" sz="2000" b="1" i="0" kern="0" dirty="0" smtClean="0">
                <a:solidFill>
                  <a:schemeClr val="bg2"/>
                </a:solidFill>
                <a:latin typeface="Arial"/>
              </a:rPr>
              <a:t>&gt; 12%</a:t>
            </a:r>
            <a:endParaRPr kumimoji="1" lang="en-GB" sz="2000" b="1" i="0" kern="0" dirty="0">
              <a:solidFill>
                <a:schemeClr val="bg2"/>
              </a:solidFill>
              <a:latin typeface="Arial"/>
              <a:cs typeface="Arial" pitchFamily="34" charset="0"/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5844680" y="3644611"/>
            <a:ext cx="1440000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Nov  2014 growth target</a:t>
            </a:r>
            <a:endParaRPr lang="en-GB" sz="1400" dirty="0"/>
          </a:p>
        </p:txBody>
      </p:sp>
      <p:sp>
        <p:nvSpPr>
          <p:cNvPr id="39" name="AutoShape 7"/>
          <p:cNvSpPr>
            <a:spLocks noChangeArrowheads="1"/>
          </p:cNvSpPr>
          <p:nvPr/>
        </p:nvSpPr>
        <p:spPr bwMode="auto">
          <a:xfrm>
            <a:off x="5337782" y="4520336"/>
            <a:ext cx="360000" cy="216000"/>
          </a:xfrm>
          <a:prstGeom prst="rightArrow">
            <a:avLst>
              <a:gd name="adj1" fmla="val 50000"/>
              <a:gd name="adj2" fmla="val 62179"/>
            </a:avLst>
          </a:prstGeom>
          <a:solidFill>
            <a:srgbClr val="00477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 sz="11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7936012" y="3628610"/>
            <a:ext cx="1440000" cy="55399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en-GB" sz="800" dirty="0" smtClean="0"/>
          </a:p>
          <a:p>
            <a:pPr algn="ctr"/>
            <a:r>
              <a:rPr lang="en-GB" sz="1400" dirty="0" smtClean="0"/>
              <a:t>Reported</a:t>
            </a:r>
          </a:p>
          <a:p>
            <a:pPr algn="ctr"/>
            <a:endParaRPr lang="en-GB" sz="800" dirty="0" smtClean="0"/>
          </a:p>
        </p:txBody>
      </p:sp>
      <p:sp>
        <p:nvSpPr>
          <p:cNvPr id="43" name="AutoShape 7"/>
          <p:cNvSpPr>
            <a:spLocks noChangeArrowheads="1"/>
          </p:cNvSpPr>
          <p:nvPr/>
        </p:nvSpPr>
        <p:spPr bwMode="auto">
          <a:xfrm>
            <a:off x="7424378" y="4520336"/>
            <a:ext cx="360000" cy="216000"/>
          </a:xfrm>
          <a:prstGeom prst="rightArrow">
            <a:avLst>
              <a:gd name="adj1" fmla="val 50000"/>
              <a:gd name="adj2" fmla="val 62179"/>
            </a:avLst>
          </a:prstGeom>
          <a:solidFill>
            <a:srgbClr val="00477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 sz="11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937652" y="2019539"/>
            <a:ext cx="0" cy="756000"/>
          </a:xfrm>
          <a:prstGeom prst="line">
            <a:avLst/>
          </a:prstGeom>
          <a:ln>
            <a:solidFill>
              <a:srgbClr val="0047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/>
          <p:cNvSpPr txBox="1"/>
          <p:nvPr/>
        </p:nvSpPr>
        <p:spPr>
          <a:xfrm>
            <a:off x="283168" y="5316467"/>
            <a:ext cx="51062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542925" algn="l"/>
              </a:tabLst>
            </a:pPr>
            <a:r>
              <a:rPr lang="en-GB" sz="800" dirty="0">
                <a:solidFill>
                  <a:srgbClr val="717171"/>
                </a:solidFill>
              </a:rPr>
              <a:t>(1) Excluding :	Lumens Consultants (consolidated since 01/12/13)</a:t>
            </a:r>
          </a:p>
          <a:p>
            <a:pPr>
              <a:tabLst>
                <a:tab pos="542925" algn="l"/>
              </a:tabLst>
            </a:pPr>
            <a:r>
              <a:rPr lang="en-GB" sz="800" dirty="0">
                <a:solidFill>
                  <a:srgbClr val="717171"/>
                </a:solidFill>
              </a:rPr>
              <a:t>     </a:t>
            </a:r>
            <a:r>
              <a:rPr lang="en-US" sz="800" dirty="0">
                <a:solidFill>
                  <a:srgbClr val="717171"/>
                </a:solidFill>
              </a:rPr>
              <a:t>		</a:t>
            </a:r>
            <a:r>
              <a:rPr lang="en-GB" sz="800" dirty="0">
                <a:solidFill>
                  <a:srgbClr val="717171"/>
                </a:solidFill>
              </a:rPr>
              <a:t>Trend Consultants (consolidated since 01/01/2014)</a:t>
            </a:r>
          </a:p>
          <a:p>
            <a:pPr>
              <a:tabLst>
                <a:tab pos="542925" algn="l"/>
              </a:tabLst>
            </a:pPr>
            <a:r>
              <a:rPr lang="en-US" sz="800" dirty="0">
                <a:solidFill>
                  <a:srgbClr val="717171"/>
                </a:solidFill>
              </a:rPr>
              <a:t>		</a:t>
            </a:r>
            <a:r>
              <a:rPr lang="en-GB" sz="800" dirty="0">
                <a:solidFill>
                  <a:srgbClr val="717171"/>
                </a:solidFill>
              </a:rPr>
              <a:t>The </a:t>
            </a:r>
            <a:r>
              <a:rPr lang="en-GB" sz="800" dirty="0" smtClean="0">
                <a:solidFill>
                  <a:srgbClr val="717171"/>
                </a:solidFill>
              </a:rPr>
              <a:t>industrial </a:t>
            </a:r>
            <a:r>
              <a:rPr lang="en-GB" sz="800" dirty="0" smtClean="0">
                <a:solidFill>
                  <a:srgbClr val="717171"/>
                </a:solidFill>
              </a:rPr>
              <a:t>division </a:t>
            </a:r>
            <a:r>
              <a:rPr lang="en-GB" sz="800" dirty="0">
                <a:solidFill>
                  <a:srgbClr val="717171"/>
                </a:solidFill>
              </a:rPr>
              <a:t>of PEA Consulting (consolidated since 01/10/2014)</a:t>
            </a:r>
          </a:p>
          <a:p>
            <a:pPr>
              <a:tabLst>
                <a:tab pos="542925" algn="l"/>
              </a:tabLst>
            </a:pPr>
            <a:r>
              <a:rPr lang="en-GB" sz="800" dirty="0">
                <a:solidFill>
                  <a:srgbClr val="717171"/>
                </a:solidFill>
              </a:rPr>
              <a:t>     </a:t>
            </a:r>
            <a:r>
              <a:rPr lang="en-US" sz="800" dirty="0">
                <a:solidFill>
                  <a:srgbClr val="717171"/>
                </a:solidFill>
              </a:rPr>
              <a:t>		</a:t>
            </a:r>
            <a:r>
              <a:rPr lang="en-GB" sz="800" dirty="0">
                <a:solidFill>
                  <a:srgbClr val="717171"/>
                </a:solidFill>
              </a:rPr>
              <a:t>Audisoft Oxéa (consolidated since </a:t>
            </a:r>
            <a:r>
              <a:rPr lang="en-GB" sz="800" dirty="0" smtClean="0">
                <a:solidFill>
                  <a:srgbClr val="717171"/>
                </a:solidFill>
              </a:rPr>
              <a:t>01/11/14</a:t>
            </a:r>
            <a:r>
              <a:rPr lang="en-GB" sz="800" dirty="0">
                <a:solidFill>
                  <a:srgbClr val="717171"/>
                </a:solidFill>
              </a:rPr>
              <a:t>)</a:t>
            </a:r>
          </a:p>
          <a:p>
            <a:pPr>
              <a:tabLst>
                <a:tab pos="542925" algn="l"/>
              </a:tabLst>
            </a:pPr>
            <a:r>
              <a:rPr lang="en-US" sz="800" dirty="0">
                <a:solidFill>
                  <a:srgbClr val="717171"/>
                </a:solidFill>
              </a:rPr>
              <a:t>		</a:t>
            </a:r>
            <a:r>
              <a:rPr lang="en-GB" sz="800" dirty="0">
                <a:solidFill>
                  <a:srgbClr val="717171"/>
                </a:solidFill>
              </a:rPr>
              <a:t>Hudson &amp; Yorke (consolidated since 01/03/15)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9610956" y="6666222"/>
            <a:ext cx="24237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 smtClean="0"/>
              <a:t>5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404935936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3"/>
          <p:cNvSpPr>
            <a:spLocks noGrp="1" noChangeArrowheads="1"/>
          </p:cNvSpPr>
          <p:nvPr>
            <p:ph type="title"/>
          </p:nvPr>
        </p:nvSpPr>
        <p:spPr>
          <a:xfrm>
            <a:off x="-11874" y="-23813"/>
            <a:ext cx="9906000" cy="927101"/>
          </a:xfrm>
        </p:spPr>
        <p:txBody>
          <a:bodyPr/>
          <a:lstStyle/>
          <a:p>
            <a:r>
              <a:rPr lang="en-GB" sz="2300" dirty="0">
                <a:solidFill>
                  <a:schemeClr val="bg1"/>
                </a:solidFill>
              </a:rPr>
              <a:t>Solid operating indicators</a:t>
            </a:r>
            <a:endParaRPr lang="en-GB" sz="2300" dirty="0" smtClean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88001" y="1482056"/>
            <a:ext cx="3558168" cy="39129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3234643" y="1481381"/>
            <a:ext cx="1027615" cy="391358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3388448" y="1692505"/>
            <a:ext cx="720000" cy="3545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107287" tIns="53643" rIns="107287" bIns="53643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2"/>
                </a:solidFill>
              </a:rPr>
              <a:t>83%</a:t>
            </a:r>
            <a:endParaRPr lang="en-GB" b="1" dirty="0">
              <a:solidFill>
                <a:schemeClr val="bg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12487" y="2718245"/>
            <a:ext cx="671922" cy="3545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107287" tIns="53643" rIns="107287" bIns="53643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2"/>
                </a:solidFill>
              </a:rPr>
              <a:t>€718</a:t>
            </a:r>
            <a:endParaRPr lang="en-GB" b="1" dirty="0">
              <a:solidFill>
                <a:schemeClr val="bg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87642" y="3795665"/>
            <a:ext cx="721617" cy="4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600" b="1" dirty="0" smtClean="0">
                <a:solidFill>
                  <a:schemeClr val="bg2"/>
                </a:solidFill>
              </a:rPr>
              <a:t>3.3</a:t>
            </a:r>
            <a:endParaRPr lang="en-GB" sz="1600" b="1" dirty="0">
              <a:solidFill>
                <a:schemeClr val="bg2"/>
              </a:solidFill>
            </a:endParaRPr>
          </a:p>
          <a:p>
            <a:pPr algn="ctr"/>
            <a:r>
              <a:rPr lang="en-GB" sz="1400" b="1" dirty="0">
                <a:solidFill>
                  <a:schemeClr val="bg2"/>
                </a:solidFill>
              </a:rPr>
              <a:t>months</a:t>
            </a:r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 bwMode="auto">
          <a:xfrm>
            <a:off x="3082448" y="1106215"/>
            <a:ext cx="1332000" cy="68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5F5F5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4638" indent="-274638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04780"/>
              </a:buClr>
              <a:buFont typeface="Wingdings" pitchFamily="2" charset="2"/>
              <a:buChar char="§"/>
              <a:defRPr kumimoji="1" sz="24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722313" indent="-2682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4780"/>
              </a:buClr>
              <a:buSzPct val="65000"/>
              <a:buFont typeface="Webdings" pitchFamily="18" charset="2"/>
              <a:buChar char="4"/>
              <a:defRPr kumimoji="1" sz="2000">
                <a:solidFill>
                  <a:srgbClr val="5F5F5F"/>
                </a:solidFill>
                <a:latin typeface="+mn-lt"/>
              </a:defRPr>
            </a:lvl2pPr>
            <a:lvl3pPr marL="1081088" indent="-1793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4780"/>
              </a:buClr>
              <a:buSzPct val="50000"/>
              <a:buFont typeface="Webdings" pitchFamily="18" charset="2"/>
              <a:buChar char="="/>
              <a:defRPr kumimoji="1" sz="1300">
                <a:solidFill>
                  <a:srgbClr val="5F5F5F"/>
                </a:solidFill>
                <a:latin typeface="+mn-lt"/>
              </a:defRPr>
            </a:lvl3pPr>
            <a:lvl4pPr marL="1344613" indent="-841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4780"/>
              </a:buClr>
              <a:buSzPct val="80000"/>
              <a:buFont typeface="Microsoft Sans Serif" pitchFamily="34" charset="0"/>
              <a:buChar char="-"/>
              <a:defRPr kumimoji="1" sz="1000">
                <a:solidFill>
                  <a:srgbClr val="5F5F5F"/>
                </a:solidFill>
                <a:latin typeface="+mn-lt"/>
              </a:defRPr>
            </a:lvl4pPr>
            <a:lvl5pPr marL="1609725" indent="-85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4780"/>
              </a:buClr>
              <a:buSzPct val="80000"/>
              <a:buChar char="•"/>
              <a:defRPr kumimoji="1" sz="800">
                <a:solidFill>
                  <a:srgbClr val="5F5F5F"/>
                </a:solidFill>
                <a:latin typeface="+mn-lt"/>
              </a:defRPr>
            </a:lvl5pPr>
            <a:lvl6pPr marL="2066925" indent="-85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4780"/>
              </a:buClr>
              <a:buSzPct val="80000"/>
              <a:buChar char="•"/>
              <a:defRPr kumimoji="1" sz="800">
                <a:solidFill>
                  <a:srgbClr val="5F5F5F"/>
                </a:solidFill>
                <a:latin typeface="+mn-lt"/>
              </a:defRPr>
            </a:lvl6pPr>
            <a:lvl7pPr marL="2524125" indent="-85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4780"/>
              </a:buClr>
              <a:buSzPct val="80000"/>
              <a:buChar char="•"/>
              <a:defRPr kumimoji="1" sz="800">
                <a:solidFill>
                  <a:srgbClr val="5F5F5F"/>
                </a:solidFill>
                <a:latin typeface="+mn-lt"/>
              </a:defRPr>
            </a:lvl7pPr>
            <a:lvl8pPr marL="2981325" indent="-85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4780"/>
              </a:buClr>
              <a:buSzPct val="80000"/>
              <a:buChar char="•"/>
              <a:defRPr kumimoji="1" sz="800">
                <a:solidFill>
                  <a:srgbClr val="5F5F5F"/>
                </a:solidFill>
                <a:latin typeface="+mn-lt"/>
              </a:defRPr>
            </a:lvl8pPr>
            <a:lvl9pPr marL="3438525" indent="-85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4780"/>
              </a:buClr>
              <a:buSzPct val="80000"/>
              <a:buChar char="•"/>
              <a:defRPr kumimoji="1" sz="800">
                <a:solidFill>
                  <a:srgbClr val="5F5F5F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GB" altLang="fr-FR" sz="1300" b="1" kern="0" dirty="0" smtClean="0"/>
              <a:t>At 31/03/2015</a:t>
            </a:r>
            <a:r>
              <a:rPr lang="en-US" altLang="fr-FR" sz="1300" b="1" kern="0" dirty="0" smtClean="0"/>
              <a:t>	</a:t>
            </a:r>
          </a:p>
        </p:txBody>
      </p:sp>
      <p:sp>
        <p:nvSpPr>
          <p:cNvPr id="10" name="Triangle isocèle 9"/>
          <p:cNvSpPr/>
          <p:nvPr/>
        </p:nvSpPr>
        <p:spPr>
          <a:xfrm rot="5400000">
            <a:off x="4494998" y="2849273"/>
            <a:ext cx="428611" cy="209170"/>
          </a:xfrm>
          <a:prstGeom prst="triangle">
            <a:avLst/>
          </a:prstGeom>
          <a:solidFill>
            <a:schemeClr val="bg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Rectangle 5"/>
          <p:cNvSpPr txBox="1">
            <a:spLocks noChangeArrowheads="1"/>
          </p:cNvSpPr>
          <p:nvPr/>
        </p:nvSpPr>
        <p:spPr bwMode="auto">
          <a:xfrm>
            <a:off x="5317554" y="1782531"/>
            <a:ext cx="3424894" cy="3640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5F5F5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4638" indent="-274638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04780"/>
              </a:buClr>
              <a:buFont typeface="Wingdings" pitchFamily="2" charset="2"/>
              <a:buChar char="§"/>
              <a:defRPr kumimoji="1" sz="24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722313" indent="-2682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4780"/>
              </a:buClr>
              <a:buSzPct val="65000"/>
              <a:buFont typeface="Webdings" pitchFamily="18" charset="2"/>
              <a:buChar char="4"/>
              <a:defRPr kumimoji="1" sz="2000">
                <a:solidFill>
                  <a:srgbClr val="5F5F5F"/>
                </a:solidFill>
                <a:latin typeface="+mn-lt"/>
              </a:defRPr>
            </a:lvl2pPr>
            <a:lvl3pPr marL="1081088" indent="-1793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4780"/>
              </a:buClr>
              <a:buSzPct val="50000"/>
              <a:buFont typeface="Webdings" pitchFamily="18" charset="2"/>
              <a:buChar char="="/>
              <a:defRPr kumimoji="1" sz="1300">
                <a:solidFill>
                  <a:srgbClr val="5F5F5F"/>
                </a:solidFill>
                <a:latin typeface="+mn-lt"/>
              </a:defRPr>
            </a:lvl3pPr>
            <a:lvl4pPr marL="1344613" indent="-841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4780"/>
              </a:buClr>
              <a:buSzPct val="80000"/>
              <a:buFont typeface="Microsoft Sans Serif" pitchFamily="34" charset="0"/>
              <a:buChar char="-"/>
              <a:defRPr kumimoji="1" sz="1000">
                <a:solidFill>
                  <a:srgbClr val="5F5F5F"/>
                </a:solidFill>
                <a:latin typeface="+mn-lt"/>
              </a:defRPr>
            </a:lvl4pPr>
            <a:lvl5pPr marL="1609725" indent="-85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4780"/>
              </a:buClr>
              <a:buSzPct val="80000"/>
              <a:buChar char="•"/>
              <a:defRPr kumimoji="1" sz="800">
                <a:solidFill>
                  <a:srgbClr val="5F5F5F"/>
                </a:solidFill>
                <a:latin typeface="+mn-lt"/>
              </a:defRPr>
            </a:lvl5pPr>
            <a:lvl6pPr marL="2066925" indent="-85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4780"/>
              </a:buClr>
              <a:buSzPct val="80000"/>
              <a:buChar char="•"/>
              <a:defRPr kumimoji="1" sz="800">
                <a:solidFill>
                  <a:srgbClr val="5F5F5F"/>
                </a:solidFill>
                <a:latin typeface="+mn-lt"/>
              </a:defRPr>
            </a:lvl6pPr>
            <a:lvl7pPr marL="2524125" indent="-85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4780"/>
              </a:buClr>
              <a:buSzPct val="80000"/>
              <a:buChar char="•"/>
              <a:defRPr kumimoji="1" sz="800">
                <a:solidFill>
                  <a:srgbClr val="5F5F5F"/>
                </a:solidFill>
                <a:latin typeface="+mn-lt"/>
              </a:defRPr>
            </a:lvl7pPr>
            <a:lvl8pPr marL="2981325" indent="-85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4780"/>
              </a:buClr>
              <a:buSzPct val="80000"/>
              <a:buChar char="•"/>
              <a:defRPr kumimoji="1" sz="800">
                <a:solidFill>
                  <a:srgbClr val="5F5F5F"/>
                </a:solidFill>
                <a:latin typeface="+mn-lt"/>
              </a:defRPr>
            </a:lvl8pPr>
            <a:lvl9pPr marL="3438525" indent="-85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4780"/>
              </a:buClr>
              <a:buSzPct val="80000"/>
              <a:buChar char="•"/>
              <a:defRPr kumimoji="1" sz="800">
                <a:solidFill>
                  <a:srgbClr val="5F5F5F"/>
                </a:solidFill>
                <a:latin typeface="+mn-lt"/>
              </a:defRPr>
            </a:lvl9pPr>
          </a:lstStyle>
          <a:p>
            <a:pPr marL="85725" lvl="1" indent="179388" defTabSz="265113">
              <a:spcBef>
                <a:spcPts val="600"/>
              </a:spcBef>
            </a:pPr>
            <a:r>
              <a:rPr lang="en-GB" sz="1600" b="1" i="0" dirty="0"/>
              <a:t>stable on 2013/14 </a:t>
            </a:r>
            <a:r>
              <a:rPr lang="en-GB" sz="1600" b="1" i="0" dirty="0" smtClean="0"/>
              <a:t>levels</a:t>
            </a:r>
          </a:p>
          <a:p>
            <a:pPr marL="85725" lvl="1" indent="179388" defTabSz="265113">
              <a:spcBef>
                <a:spcPts val="600"/>
              </a:spcBef>
            </a:pPr>
            <a:endParaRPr lang="en-GB" sz="1600" b="1" i="0" dirty="0"/>
          </a:p>
          <a:p>
            <a:pPr marL="85725" lvl="1" indent="179388" defTabSz="265113">
              <a:spcBef>
                <a:spcPts val="600"/>
              </a:spcBef>
            </a:pPr>
            <a:endParaRPr lang="en-GB" b="1" i="0" dirty="0" smtClean="0"/>
          </a:p>
          <a:p>
            <a:pPr marL="85725" lvl="1" indent="179388" defTabSz="265113"/>
            <a:r>
              <a:rPr lang="en-GB" sz="1600" b="1" i="0" kern="0" dirty="0">
                <a:solidFill>
                  <a:schemeClr val="tx1"/>
                </a:solidFill>
              </a:rPr>
              <a:t>up 0.7%</a:t>
            </a:r>
          </a:p>
          <a:p>
            <a:pPr marL="85725" lvl="1" indent="179388" defTabSz="265113"/>
            <a:endParaRPr lang="en-GB" sz="1600" b="1" i="0" kern="0" dirty="0">
              <a:solidFill>
                <a:schemeClr val="tx1"/>
              </a:solidFill>
            </a:endParaRPr>
          </a:p>
          <a:p>
            <a:pPr marL="85725" lvl="1" indent="179388" defTabSz="265113">
              <a:buNone/>
            </a:pPr>
            <a:endParaRPr lang="en-GB" sz="1300" dirty="0"/>
          </a:p>
          <a:p>
            <a:pPr marL="85725" lvl="1" indent="179388" defTabSz="265113"/>
            <a:endParaRPr lang="en-GB" sz="1100" b="1" i="0" kern="0" dirty="0" smtClean="0">
              <a:solidFill>
                <a:schemeClr val="tx1"/>
              </a:solidFill>
            </a:endParaRPr>
          </a:p>
          <a:p>
            <a:pPr marL="85725" lvl="1" indent="179388" defTabSz="265113"/>
            <a:r>
              <a:rPr lang="en-GB" sz="1600" b="1" i="0" kern="0" dirty="0" smtClean="0">
                <a:solidFill>
                  <a:schemeClr val="tx1"/>
                </a:solidFill>
              </a:rPr>
              <a:t>visibility </a:t>
            </a:r>
            <a:r>
              <a:rPr lang="en-GB" sz="1600" b="1" i="0" kern="0" dirty="0">
                <a:solidFill>
                  <a:schemeClr val="tx1"/>
                </a:solidFill>
              </a:rPr>
              <a:t>still limited</a:t>
            </a:r>
            <a:r>
              <a:rPr dirty="0"/>
              <a:t/>
            </a:r>
            <a:br>
              <a:rPr dirty="0"/>
            </a:br>
            <a:endParaRPr lang="fr-FR" dirty="0" smtClean="0"/>
          </a:p>
          <a:p>
            <a:pPr marL="85725" lvl="1" indent="179388" defTabSz="265113"/>
            <a:endParaRPr lang="en-GB" sz="1600" b="1" i="0" kern="0" dirty="0" smtClean="0">
              <a:solidFill>
                <a:srgbClr val="C00000"/>
              </a:solidFill>
            </a:endParaRPr>
          </a:p>
          <a:p>
            <a:pPr marL="85725" lvl="1" indent="179388" defTabSz="265113"/>
            <a:endParaRPr lang="en-GB" sz="700" b="1" i="0" kern="0" dirty="0" smtClean="0">
              <a:solidFill>
                <a:schemeClr val="tx1"/>
              </a:solidFill>
            </a:endParaRPr>
          </a:p>
          <a:p>
            <a:pPr marL="85725" lvl="1" indent="179388" defTabSz="265113"/>
            <a:r>
              <a:rPr lang="en-GB" sz="1600" b="1" i="0" kern="0" dirty="0" smtClean="0">
                <a:solidFill>
                  <a:schemeClr val="tx1"/>
                </a:solidFill>
              </a:rPr>
              <a:t>up 14%</a:t>
            </a:r>
            <a:endParaRPr lang="en-GB" sz="2000" kern="0" dirty="0" smtClean="0"/>
          </a:p>
        </p:txBody>
      </p:sp>
      <p:cxnSp>
        <p:nvCxnSpPr>
          <p:cNvPr id="12" name="Connecteur droit 11"/>
          <p:cNvCxnSpPr/>
          <p:nvPr/>
        </p:nvCxnSpPr>
        <p:spPr>
          <a:xfrm flipH="1">
            <a:off x="5360764" y="2427027"/>
            <a:ext cx="3229892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 flipH="1" flipV="1">
            <a:off x="5360764" y="3485738"/>
            <a:ext cx="3229892" cy="12357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 flipH="1">
            <a:off x="3234641" y="1411893"/>
            <a:ext cx="1027614" cy="1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5" name="Rectangle 5"/>
          <p:cNvSpPr txBox="1">
            <a:spLocks noChangeArrowheads="1"/>
          </p:cNvSpPr>
          <p:nvPr/>
        </p:nvSpPr>
        <p:spPr bwMode="auto">
          <a:xfrm>
            <a:off x="811718" y="1628736"/>
            <a:ext cx="2257441" cy="3645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5F5F5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4638" indent="-274638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04780"/>
              </a:buClr>
              <a:buFont typeface="Wingdings" pitchFamily="2" charset="2"/>
              <a:buChar char="§"/>
              <a:defRPr kumimoji="1" sz="24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722313" indent="-2682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4780"/>
              </a:buClr>
              <a:buSzPct val="65000"/>
              <a:buFont typeface="Webdings" pitchFamily="18" charset="2"/>
              <a:buChar char="4"/>
              <a:defRPr kumimoji="1" sz="2000">
                <a:solidFill>
                  <a:srgbClr val="5F5F5F"/>
                </a:solidFill>
                <a:latin typeface="+mn-lt"/>
              </a:defRPr>
            </a:lvl2pPr>
            <a:lvl3pPr marL="1081088" indent="-1793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4780"/>
              </a:buClr>
              <a:buSzPct val="50000"/>
              <a:buFont typeface="Webdings" pitchFamily="18" charset="2"/>
              <a:buChar char="="/>
              <a:defRPr kumimoji="1" sz="1300">
                <a:solidFill>
                  <a:srgbClr val="5F5F5F"/>
                </a:solidFill>
                <a:latin typeface="+mn-lt"/>
              </a:defRPr>
            </a:lvl3pPr>
            <a:lvl4pPr marL="1344613" indent="-841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4780"/>
              </a:buClr>
              <a:buSzPct val="80000"/>
              <a:buFont typeface="Microsoft Sans Serif" pitchFamily="34" charset="0"/>
              <a:buChar char="-"/>
              <a:defRPr kumimoji="1" sz="1000">
                <a:solidFill>
                  <a:srgbClr val="5F5F5F"/>
                </a:solidFill>
                <a:latin typeface="+mn-lt"/>
              </a:defRPr>
            </a:lvl4pPr>
            <a:lvl5pPr marL="1609725" indent="-85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4780"/>
              </a:buClr>
              <a:buSzPct val="80000"/>
              <a:buChar char="•"/>
              <a:defRPr kumimoji="1" sz="800">
                <a:solidFill>
                  <a:srgbClr val="5F5F5F"/>
                </a:solidFill>
                <a:latin typeface="+mn-lt"/>
              </a:defRPr>
            </a:lvl5pPr>
            <a:lvl6pPr marL="2066925" indent="-85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4780"/>
              </a:buClr>
              <a:buSzPct val="80000"/>
              <a:buChar char="•"/>
              <a:defRPr kumimoji="1" sz="800">
                <a:solidFill>
                  <a:srgbClr val="5F5F5F"/>
                </a:solidFill>
                <a:latin typeface="+mn-lt"/>
              </a:defRPr>
            </a:lvl6pPr>
            <a:lvl7pPr marL="2524125" indent="-85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4780"/>
              </a:buClr>
              <a:buSzPct val="80000"/>
              <a:buChar char="•"/>
              <a:defRPr kumimoji="1" sz="800">
                <a:solidFill>
                  <a:srgbClr val="5F5F5F"/>
                </a:solidFill>
                <a:latin typeface="+mn-lt"/>
              </a:defRPr>
            </a:lvl7pPr>
            <a:lvl8pPr marL="2981325" indent="-85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4780"/>
              </a:buClr>
              <a:buSzPct val="80000"/>
              <a:buChar char="•"/>
              <a:defRPr kumimoji="1" sz="800">
                <a:solidFill>
                  <a:srgbClr val="5F5F5F"/>
                </a:solidFill>
                <a:latin typeface="+mn-lt"/>
              </a:defRPr>
            </a:lvl8pPr>
            <a:lvl9pPr marL="3438525" indent="-85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4780"/>
              </a:buClr>
              <a:buSzPct val="80000"/>
              <a:buChar char="•"/>
              <a:defRPr kumimoji="1" sz="800">
                <a:solidFill>
                  <a:srgbClr val="5F5F5F"/>
                </a:solidFill>
                <a:latin typeface="+mn-lt"/>
              </a:defRPr>
            </a:lvl9pPr>
          </a:lstStyle>
          <a:p>
            <a:pPr defTabSz="265113"/>
            <a:r>
              <a:rPr lang="en-GB" sz="2100" i="0" kern="0" dirty="0" smtClean="0">
                <a:solidFill>
                  <a:schemeClr val="bg2"/>
                </a:solidFill>
              </a:rPr>
              <a:t>Occupation rate</a:t>
            </a:r>
          </a:p>
          <a:p>
            <a:pPr marL="0" indent="0" defTabSz="265113">
              <a:buNone/>
            </a:pPr>
            <a:endParaRPr lang="en-GB" sz="1000" i="0" kern="0" dirty="0" smtClean="0"/>
          </a:p>
          <a:p>
            <a:pPr defTabSz="265113">
              <a:spcBef>
                <a:spcPts val="1200"/>
              </a:spcBef>
            </a:pPr>
            <a:r>
              <a:rPr lang="en-GB" sz="2100" i="0" kern="0" dirty="0" smtClean="0">
                <a:solidFill>
                  <a:schemeClr val="bg2"/>
                </a:solidFill>
              </a:rPr>
              <a:t>Average daily rate</a:t>
            </a:r>
          </a:p>
          <a:p>
            <a:pPr defTabSz="265113"/>
            <a:endParaRPr lang="en-GB" sz="1600" i="0" kern="0" dirty="0" smtClean="0">
              <a:solidFill>
                <a:schemeClr val="bg2"/>
              </a:solidFill>
            </a:endParaRPr>
          </a:p>
          <a:p>
            <a:pPr defTabSz="265113"/>
            <a:r>
              <a:rPr lang="en-GB" sz="2100" i="0" kern="0" dirty="0" smtClean="0">
                <a:solidFill>
                  <a:schemeClr val="bg2"/>
                </a:solidFill>
              </a:rPr>
              <a:t>Backlog</a:t>
            </a:r>
            <a:endParaRPr lang="en-GB" sz="2000" i="0" kern="0" dirty="0">
              <a:solidFill>
                <a:schemeClr val="bg2"/>
              </a:solidFill>
            </a:endParaRPr>
          </a:p>
          <a:p>
            <a:pPr defTabSz="265113"/>
            <a:endParaRPr lang="en-GB" sz="1400" i="0" kern="0" dirty="0" smtClean="0">
              <a:solidFill>
                <a:schemeClr val="bg2"/>
              </a:solidFill>
            </a:endParaRPr>
          </a:p>
          <a:p>
            <a:pPr defTabSz="265113"/>
            <a:endParaRPr lang="en-GB" sz="1400" i="0" kern="0" dirty="0" smtClean="0">
              <a:solidFill>
                <a:schemeClr val="bg2"/>
              </a:solidFill>
            </a:endParaRPr>
          </a:p>
          <a:p>
            <a:pPr defTabSz="265113"/>
            <a:r>
              <a:rPr lang="en-GB" sz="2100" i="0" kern="0" dirty="0" smtClean="0">
                <a:solidFill>
                  <a:schemeClr val="bg2"/>
                </a:solidFill>
              </a:rPr>
              <a:t>Headcount 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911983" y="5708423"/>
            <a:ext cx="7830464" cy="960876"/>
          </a:xfrm>
          <a:prstGeom prst="rect">
            <a:avLst/>
          </a:prstGeom>
          <a:solidFill>
            <a:schemeClr val="bg2"/>
          </a:solidFill>
          <a:ln w="9525" algn="ctr">
            <a:noFill/>
            <a:miter lim="800000"/>
            <a:headEnd/>
            <a:tailEnd/>
          </a:ln>
        </p:spPr>
        <p:txBody>
          <a:bodyPr wrap="square" lIns="90000" tIns="46800" rIns="90000" bIns="46800"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i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i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i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i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i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1200" i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1200" i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1200" i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1200" i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542925" indent="-361950" algn="ctr">
              <a:buClr>
                <a:prstClr val="white"/>
              </a:buClr>
              <a:buFont typeface="Webdings" pitchFamily="18" charset="2"/>
              <a:buChar char="8"/>
            </a:pPr>
            <a:r>
              <a:rPr lang="en-GB" sz="2000" i="0" dirty="0" smtClean="0">
                <a:solidFill>
                  <a:prstClr val="white"/>
                </a:solidFill>
                <a:latin typeface="Arial"/>
              </a:rPr>
              <a:t>End of year smoother than expected</a:t>
            </a:r>
            <a:endParaRPr lang="en-GB" sz="2000" i="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388448" y="4786265"/>
            <a:ext cx="720000" cy="4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en-GB" sz="1400" b="1" dirty="0" smtClean="0">
                <a:solidFill>
                  <a:schemeClr val="bg2"/>
                </a:solidFill>
              </a:rPr>
              <a:t>1,514</a:t>
            </a:r>
            <a:endParaRPr lang="en-GB" b="1" dirty="0">
              <a:solidFill>
                <a:schemeClr val="bg2"/>
              </a:solidFill>
            </a:endParaRPr>
          </a:p>
        </p:txBody>
      </p:sp>
      <p:cxnSp>
        <p:nvCxnSpPr>
          <p:cNvPr id="19" name="Connecteur droit 18"/>
          <p:cNvCxnSpPr/>
          <p:nvPr/>
        </p:nvCxnSpPr>
        <p:spPr>
          <a:xfrm flipH="1" flipV="1">
            <a:off x="5360764" y="4491582"/>
            <a:ext cx="3229892" cy="12357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119444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26988"/>
            <a:ext cx="9601200" cy="927101"/>
          </a:xfrm>
        </p:spPr>
        <p:txBody>
          <a:bodyPr/>
          <a:lstStyle/>
          <a:p>
            <a:pPr eaLnBrk="1" hangingPunct="1"/>
            <a:r>
              <a:rPr dirty="0"/>
              <a:t/>
            </a:r>
            <a:br>
              <a:rPr dirty="0"/>
            </a:br>
            <a:r>
              <a:rPr lang="en-GB" dirty="0" smtClean="0">
                <a:solidFill>
                  <a:schemeClr val="bg1"/>
                </a:solidFill>
              </a:rPr>
              <a:t>Operating margin growth at top end of forecast range</a:t>
            </a:r>
          </a:p>
        </p:txBody>
      </p:sp>
      <p:sp>
        <p:nvSpPr>
          <p:cNvPr id="167" name="Rectangle 4"/>
          <p:cNvSpPr>
            <a:spLocks noChangeArrowheads="1"/>
          </p:cNvSpPr>
          <p:nvPr/>
        </p:nvSpPr>
        <p:spPr bwMode="auto">
          <a:xfrm>
            <a:off x="6891632" y="2434168"/>
            <a:ext cx="1006543" cy="2985996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fr-FR" i="1" dirty="0">
              <a:solidFill>
                <a:schemeClr val="bg1"/>
              </a:solidFill>
            </a:endParaRPr>
          </a:p>
        </p:txBody>
      </p:sp>
      <p:sp>
        <p:nvSpPr>
          <p:cNvPr id="158" name="Rectangle 4"/>
          <p:cNvSpPr>
            <a:spLocks noChangeArrowheads="1"/>
          </p:cNvSpPr>
          <p:nvPr/>
        </p:nvSpPr>
        <p:spPr bwMode="auto">
          <a:xfrm>
            <a:off x="4599902" y="2435864"/>
            <a:ext cx="1184892" cy="2985996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83934" y="2017900"/>
            <a:ext cx="6138000" cy="43361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9" name="Rogner un rectangle avec un coin diagonal 108"/>
          <p:cNvSpPr/>
          <p:nvPr/>
        </p:nvSpPr>
        <p:spPr>
          <a:xfrm>
            <a:off x="1762668" y="2486570"/>
            <a:ext cx="5735782" cy="433614"/>
          </a:xfrm>
          <a:prstGeom prst="snip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b="1" i="0" dirty="0" smtClean="0">
                <a:solidFill>
                  <a:schemeClr val="bg2"/>
                </a:solidFill>
              </a:rPr>
              <a:t>Revenues</a:t>
            </a:r>
            <a:endParaRPr lang="en-GB" sz="1400" b="1" i="0" dirty="0">
              <a:solidFill>
                <a:schemeClr val="bg2"/>
              </a:solidFill>
            </a:endParaRPr>
          </a:p>
        </p:txBody>
      </p:sp>
      <p:sp>
        <p:nvSpPr>
          <p:cNvPr id="111" name="Rogner un rectangle avec un coin diagonal 110"/>
          <p:cNvSpPr/>
          <p:nvPr/>
        </p:nvSpPr>
        <p:spPr>
          <a:xfrm>
            <a:off x="1762668" y="2978914"/>
            <a:ext cx="5735782" cy="433614"/>
          </a:xfrm>
          <a:prstGeom prst="snip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b="1" i="0" dirty="0" smtClean="0">
                <a:solidFill>
                  <a:schemeClr val="bg2"/>
                </a:solidFill>
              </a:rPr>
              <a:t>Operating income on ordinary </a:t>
            </a:r>
            <a:br>
              <a:rPr lang="en-GB" sz="1400" b="1" i="0" dirty="0" smtClean="0">
                <a:solidFill>
                  <a:schemeClr val="bg2"/>
                </a:solidFill>
              </a:rPr>
            </a:br>
            <a:r>
              <a:rPr lang="en-GB" sz="1400" b="1" i="0" dirty="0" smtClean="0">
                <a:solidFill>
                  <a:schemeClr val="bg2"/>
                </a:solidFill>
              </a:rPr>
              <a:t>activities</a:t>
            </a:r>
            <a:endParaRPr lang="en-GB" sz="1400" b="1" i="0" dirty="0">
              <a:solidFill>
                <a:schemeClr val="bg2"/>
              </a:solidFill>
            </a:endParaRPr>
          </a:p>
        </p:txBody>
      </p:sp>
      <p:sp>
        <p:nvSpPr>
          <p:cNvPr id="112" name="Rogner un rectangle avec un coin diagonal 111"/>
          <p:cNvSpPr/>
          <p:nvPr/>
        </p:nvSpPr>
        <p:spPr>
          <a:xfrm>
            <a:off x="1762668" y="3407460"/>
            <a:ext cx="4436794" cy="433614"/>
          </a:xfrm>
          <a:prstGeom prst="snip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b="1" dirty="0" smtClean="0">
                <a:solidFill>
                  <a:schemeClr val="bg2"/>
                </a:solidFill>
              </a:rPr>
              <a:t>Ebit margin</a:t>
            </a:r>
            <a:endParaRPr lang="en-GB" sz="1400" b="1" dirty="0">
              <a:solidFill>
                <a:schemeClr val="bg2"/>
              </a:solidFill>
            </a:endParaRPr>
          </a:p>
        </p:txBody>
      </p:sp>
      <p:sp>
        <p:nvSpPr>
          <p:cNvPr id="113" name="Rogner un rectangle avec un coin diagonal 112"/>
          <p:cNvSpPr/>
          <p:nvPr/>
        </p:nvSpPr>
        <p:spPr>
          <a:xfrm>
            <a:off x="1762668" y="3935429"/>
            <a:ext cx="5735782" cy="508798"/>
          </a:xfrm>
          <a:prstGeom prst="snip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b="1" i="0" dirty="0" smtClean="0">
                <a:solidFill>
                  <a:schemeClr val="bg2"/>
                </a:solidFill>
              </a:rPr>
              <a:t>Operating income </a:t>
            </a:r>
            <a:endParaRPr lang="en-GB" sz="1400" b="1" i="0" dirty="0">
              <a:solidFill>
                <a:schemeClr val="bg2"/>
              </a:solidFill>
            </a:endParaRPr>
          </a:p>
        </p:txBody>
      </p:sp>
      <p:sp>
        <p:nvSpPr>
          <p:cNvPr id="114" name="Rogner un rectangle avec un coin diagonal 113"/>
          <p:cNvSpPr/>
          <p:nvPr/>
        </p:nvSpPr>
        <p:spPr>
          <a:xfrm>
            <a:off x="1762668" y="4514235"/>
            <a:ext cx="5735782" cy="360000"/>
          </a:xfrm>
          <a:prstGeom prst="snip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b="1" i="0" dirty="0" smtClean="0">
                <a:solidFill>
                  <a:schemeClr val="bg2"/>
                </a:solidFill>
              </a:rPr>
              <a:t>Group share of net income</a:t>
            </a:r>
            <a:endParaRPr lang="en-GB" sz="1400" b="1" i="0" dirty="0">
              <a:solidFill>
                <a:schemeClr val="bg2"/>
              </a:solidFill>
            </a:endParaRPr>
          </a:p>
        </p:txBody>
      </p:sp>
      <p:sp>
        <p:nvSpPr>
          <p:cNvPr id="115" name="Rogner un rectangle avec un coin diagonal 114"/>
          <p:cNvSpPr/>
          <p:nvPr/>
        </p:nvSpPr>
        <p:spPr>
          <a:xfrm>
            <a:off x="1762668" y="4899963"/>
            <a:ext cx="2638240" cy="360000"/>
          </a:xfrm>
          <a:prstGeom prst="snip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b="1" dirty="0" smtClean="0">
                <a:solidFill>
                  <a:schemeClr val="bg2"/>
                </a:solidFill>
              </a:rPr>
              <a:t>Net margin</a:t>
            </a:r>
            <a:endParaRPr lang="en-GB" sz="1400" b="1" dirty="0">
              <a:solidFill>
                <a:schemeClr val="bg2"/>
              </a:solidFill>
            </a:endParaRPr>
          </a:p>
        </p:txBody>
      </p:sp>
      <p:cxnSp>
        <p:nvCxnSpPr>
          <p:cNvPr id="5" name="Connecteur droit 4"/>
          <p:cNvCxnSpPr/>
          <p:nvPr/>
        </p:nvCxnSpPr>
        <p:spPr>
          <a:xfrm flipV="1">
            <a:off x="1783934" y="2920194"/>
            <a:ext cx="6120000" cy="11875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16" name="Connecteur droit 115"/>
          <p:cNvCxnSpPr/>
          <p:nvPr/>
        </p:nvCxnSpPr>
        <p:spPr>
          <a:xfrm>
            <a:off x="1783934" y="3903834"/>
            <a:ext cx="6120000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17" name="Connecteur droit 116"/>
          <p:cNvCxnSpPr/>
          <p:nvPr/>
        </p:nvCxnSpPr>
        <p:spPr>
          <a:xfrm>
            <a:off x="1783934" y="4426344"/>
            <a:ext cx="6120000" cy="17893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18" name="Connecteur droit 117"/>
          <p:cNvCxnSpPr/>
          <p:nvPr/>
        </p:nvCxnSpPr>
        <p:spPr>
          <a:xfrm>
            <a:off x="1783934" y="5421859"/>
            <a:ext cx="6120000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9" name="Rectangle 36"/>
          <p:cNvSpPr>
            <a:spLocks noChangeArrowheads="1"/>
          </p:cNvSpPr>
          <p:nvPr/>
        </p:nvSpPr>
        <p:spPr bwMode="auto">
          <a:xfrm>
            <a:off x="1847331" y="1928817"/>
            <a:ext cx="2709498" cy="60844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>
              <a:spcBef>
                <a:spcPct val="50000"/>
              </a:spcBef>
              <a:buClr>
                <a:srgbClr val="004780"/>
              </a:buClr>
              <a:buFont typeface="Wingdings" pitchFamily="2" charset="2"/>
              <a:buNone/>
            </a:pPr>
            <a:r>
              <a:rPr lang="en-GB" sz="1050" dirty="0">
                <a:solidFill>
                  <a:schemeClr val="bg1"/>
                </a:solidFill>
              </a:rPr>
              <a:t>Consolidated </a:t>
            </a:r>
            <a:r>
              <a:rPr lang="en-GB" sz="1050" dirty="0" smtClean="0">
                <a:solidFill>
                  <a:schemeClr val="bg1"/>
                </a:solidFill>
              </a:rPr>
              <a:t>FY figures </a:t>
            </a:r>
            <a:r>
              <a:rPr lang="en-GB" sz="1050" dirty="0">
                <a:solidFill>
                  <a:schemeClr val="bg1"/>
                </a:solidFill>
              </a:rPr>
              <a:t>at 31/03 (€m)</a:t>
            </a:r>
          </a:p>
        </p:txBody>
      </p:sp>
      <p:sp>
        <p:nvSpPr>
          <p:cNvPr id="122" name="Rectangle 5"/>
          <p:cNvSpPr>
            <a:spLocks noChangeArrowheads="1"/>
          </p:cNvSpPr>
          <p:nvPr/>
        </p:nvSpPr>
        <p:spPr bwMode="auto">
          <a:xfrm>
            <a:off x="4658687" y="3434013"/>
            <a:ext cx="1132970" cy="387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spcBef>
                <a:spcPct val="50000"/>
              </a:spcBef>
              <a:buClr>
                <a:srgbClr val="004780"/>
              </a:buClr>
              <a:buFont typeface="Wingdings" pitchFamily="2" charset="2"/>
              <a:buNone/>
            </a:pPr>
            <a:r>
              <a:rPr kumimoji="1" lang="en-GB" sz="1400" b="1" dirty="0" smtClean="0">
                <a:solidFill>
                  <a:schemeClr val="bg2"/>
                </a:solidFill>
              </a:rPr>
              <a:t>13.0%</a:t>
            </a:r>
            <a:endParaRPr kumimoji="1" lang="en-GB" sz="1400" b="1" i="1" dirty="0">
              <a:solidFill>
                <a:schemeClr val="bg2"/>
              </a:solidFill>
            </a:endParaRPr>
          </a:p>
        </p:txBody>
      </p:sp>
      <p:sp>
        <p:nvSpPr>
          <p:cNvPr id="124" name="Rectangle 11"/>
          <p:cNvSpPr>
            <a:spLocks noChangeArrowheads="1"/>
          </p:cNvSpPr>
          <p:nvPr/>
        </p:nvSpPr>
        <p:spPr bwMode="auto">
          <a:xfrm>
            <a:off x="5815795" y="4938769"/>
            <a:ext cx="1116000" cy="360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spcBef>
                <a:spcPct val="50000"/>
              </a:spcBef>
              <a:buClr>
                <a:srgbClr val="004780"/>
              </a:buClr>
              <a:buFont typeface="Wingdings" pitchFamily="2" charset="2"/>
              <a:buNone/>
            </a:pPr>
            <a:r>
              <a:rPr kumimoji="1" lang="en-GB" sz="1400" dirty="0" smtClean="0">
                <a:solidFill>
                  <a:srgbClr val="5F5F5F"/>
                </a:solidFill>
              </a:rPr>
              <a:t>7.7</a:t>
            </a:r>
            <a:r>
              <a:rPr kumimoji="1" lang="en-GB" sz="1400" i="1" dirty="0" smtClean="0">
                <a:solidFill>
                  <a:srgbClr val="5F5F5F"/>
                </a:solidFill>
              </a:rPr>
              <a:t>%</a:t>
            </a:r>
            <a:endParaRPr kumimoji="1" lang="en-GB" sz="1400" i="1" dirty="0">
              <a:solidFill>
                <a:srgbClr val="5F5F5F"/>
              </a:solidFill>
            </a:endParaRPr>
          </a:p>
        </p:txBody>
      </p:sp>
      <p:sp>
        <p:nvSpPr>
          <p:cNvPr id="125" name="Rectangle 12"/>
          <p:cNvSpPr>
            <a:spLocks noChangeArrowheads="1"/>
          </p:cNvSpPr>
          <p:nvPr/>
        </p:nvSpPr>
        <p:spPr bwMode="auto">
          <a:xfrm>
            <a:off x="4658687" y="4938769"/>
            <a:ext cx="1132970" cy="360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spcBef>
                <a:spcPct val="50000"/>
              </a:spcBef>
              <a:buClr>
                <a:srgbClr val="004780"/>
              </a:buClr>
              <a:buFont typeface="Wingdings" pitchFamily="2" charset="2"/>
              <a:buNone/>
            </a:pPr>
            <a:r>
              <a:rPr kumimoji="1" lang="en-GB" sz="1400" dirty="0" smtClean="0">
                <a:solidFill>
                  <a:schemeClr val="bg2"/>
                </a:solidFill>
              </a:rPr>
              <a:t>7.7</a:t>
            </a:r>
            <a:r>
              <a:rPr kumimoji="1" lang="en-GB" sz="1400" i="1" dirty="0" smtClean="0">
                <a:solidFill>
                  <a:schemeClr val="bg2"/>
                </a:solidFill>
              </a:rPr>
              <a:t>%</a:t>
            </a:r>
            <a:endParaRPr kumimoji="1" lang="en-GB" sz="1400" i="1" dirty="0">
              <a:solidFill>
                <a:schemeClr val="bg2"/>
              </a:solidFill>
            </a:endParaRPr>
          </a:p>
        </p:txBody>
      </p:sp>
      <p:sp>
        <p:nvSpPr>
          <p:cNvPr id="126" name="Rectangle 14"/>
          <p:cNvSpPr>
            <a:spLocks noChangeArrowheads="1"/>
          </p:cNvSpPr>
          <p:nvPr/>
        </p:nvSpPr>
        <p:spPr bwMode="auto">
          <a:xfrm>
            <a:off x="6844868" y="4526110"/>
            <a:ext cx="1080000" cy="360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spcBef>
                <a:spcPct val="50000"/>
              </a:spcBef>
              <a:buClr>
                <a:srgbClr val="004780"/>
              </a:buClr>
              <a:buFont typeface="Wingdings" pitchFamily="2" charset="2"/>
              <a:buNone/>
            </a:pPr>
            <a:r>
              <a:rPr kumimoji="1" lang="en-GB" sz="1400" b="1" i="1" dirty="0" smtClean="0">
                <a:solidFill>
                  <a:schemeClr val="accent6">
                    <a:lumMod val="50000"/>
                  </a:schemeClr>
                </a:solidFill>
              </a:rPr>
              <a:t>+15%</a:t>
            </a:r>
            <a:endParaRPr kumimoji="1" lang="en-GB" sz="14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7" name="Rectangle 15"/>
          <p:cNvSpPr>
            <a:spLocks noChangeArrowheads="1"/>
          </p:cNvSpPr>
          <p:nvPr/>
        </p:nvSpPr>
        <p:spPr bwMode="auto">
          <a:xfrm>
            <a:off x="5815795" y="4526110"/>
            <a:ext cx="1116000" cy="360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spcBef>
                <a:spcPct val="50000"/>
              </a:spcBef>
              <a:buClr>
                <a:srgbClr val="004780"/>
              </a:buClr>
              <a:buFont typeface="Wingdings" pitchFamily="2" charset="2"/>
              <a:buNone/>
            </a:pPr>
            <a:r>
              <a:rPr kumimoji="1" lang="en-GB" sz="1400" i="0" dirty="0" smtClean="0">
                <a:solidFill>
                  <a:srgbClr val="5F5F5F"/>
                </a:solidFill>
              </a:rPr>
              <a:t>10.9</a:t>
            </a:r>
            <a:endParaRPr kumimoji="1" lang="en-GB" sz="1400" i="0" dirty="0">
              <a:solidFill>
                <a:srgbClr val="5F5F5F"/>
              </a:solidFill>
            </a:endParaRPr>
          </a:p>
        </p:txBody>
      </p:sp>
      <p:sp>
        <p:nvSpPr>
          <p:cNvPr id="128" name="Rectangle 16"/>
          <p:cNvSpPr>
            <a:spLocks noChangeArrowheads="1"/>
          </p:cNvSpPr>
          <p:nvPr/>
        </p:nvSpPr>
        <p:spPr bwMode="auto">
          <a:xfrm>
            <a:off x="4658687" y="4526110"/>
            <a:ext cx="1132970" cy="360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spcBef>
                <a:spcPct val="50000"/>
              </a:spcBef>
              <a:buClr>
                <a:srgbClr val="004780"/>
              </a:buClr>
              <a:buFont typeface="Wingdings" pitchFamily="2" charset="2"/>
              <a:buNone/>
            </a:pPr>
            <a:r>
              <a:rPr kumimoji="1" lang="en-GB" sz="1400" i="0" dirty="0" smtClean="0">
                <a:solidFill>
                  <a:schemeClr val="bg2"/>
                </a:solidFill>
              </a:rPr>
              <a:t>12.6</a:t>
            </a:r>
          </a:p>
        </p:txBody>
      </p:sp>
      <p:sp>
        <p:nvSpPr>
          <p:cNvPr id="129" name="Rectangle 18"/>
          <p:cNvSpPr>
            <a:spLocks noChangeArrowheads="1"/>
          </p:cNvSpPr>
          <p:nvPr/>
        </p:nvSpPr>
        <p:spPr bwMode="auto">
          <a:xfrm>
            <a:off x="6844868" y="4003851"/>
            <a:ext cx="1080000" cy="360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spcBef>
                <a:spcPct val="50000"/>
              </a:spcBef>
              <a:buClr>
                <a:srgbClr val="004780"/>
              </a:buClr>
              <a:buFont typeface="Wingdings" pitchFamily="2" charset="2"/>
              <a:buNone/>
            </a:pPr>
            <a:r>
              <a:rPr kumimoji="1" lang="en-GB" sz="1400" b="1" i="1" dirty="0" smtClean="0">
                <a:solidFill>
                  <a:schemeClr val="accent6">
                    <a:lumMod val="50000"/>
                  </a:schemeClr>
                </a:solidFill>
              </a:rPr>
              <a:t>+</a:t>
            </a:r>
            <a:r>
              <a:rPr kumimoji="1" lang="en-GB" sz="1400" b="1" dirty="0" smtClean="0">
                <a:solidFill>
                  <a:schemeClr val="accent6">
                    <a:lumMod val="50000"/>
                  </a:schemeClr>
                </a:solidFill>
              </a:rPr>
              <a:t>15</a:t>
            </a:r>
            <a:r>
              <a:rPr kumimoji="1" lang="en-GB" sz="1400" b="1" i="1" dirty="0" smtClean="0">
                <a:solidFill>
                  <a:schemeClr val="accent6">
                    <a:lumMod val="50000"/>
                  </a:schemeClr>
                </a:solidFill>
              </a:rPr>
              <a:t>%</a:t>
            </a:r>
            <a:endParaRPr kumimoji="1" lang="en-GB" sz="14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0" name="Rectangle 19"/>
          <p:cNvSpPr>
            <a:spLocks noChangeArrowheads="1"/>
          </p:cNvSpPr>
          <p:nvPr/>
        </p:nvSpPr>
        <p:spPr bwMode="auto">
          <a:xfrm>
            <a:off x="5815795" y="3938868"/>
            <a:ext cx="1116000" cy="504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spcBef>
                <a:spcPct val="50000"/>
              </a:spcBef>
              <a:buClr>
                <a:srgbClr val="004780"/>
              </a:buClr>
              <a:buFont typeface="Wingdings" pitchFamily="2" charset="2"/>
              <a:buNone/>
            </a:pPr>
            <a:r>
              <a:rPr kumimoji="1" lang="en-GB" sz="1400" i="0" dirty="0" smtClean="0">
                <a:solidFill>
                  <a:srgbClr val="5F5F5F"/>
                </a:solidFill>
              </a:rPr>
              <a:t>17.7</a:t>
            </a:r>
            <a:endParaRPr kumimoji="1" lang="en-GB" sz="1400" i="0" dirty="0">
              <a:solidFill>
                <a:srgbClr val="5F5F5F"/>
              </a:solidFill>
            </a:endParaRPr>
          </a:p>
        </p:txBody>
      </p:sp>
      <p:sp>
        <p:nvSpPr>
          <p:cNvPr id="131" name="Rectangle 20"/>
          <p:cNvSpPr>
            <a:spLocks noChangeArrowheads="1"/>
          </p:cNvSpPr>
          <p:nvPr/>
        </p:nvSpPr>
        <p:spPr bwMode="auto">
          <a:xfrm>
            <a:off x="4658687" y="3938868"/>
            <a:ext cx="1132970" cy="504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spcBef>
                <a:spcPct val="50000"/>
              </a:spcBef>
              <a:buClr>
                <a:srgbClr val="004780"/>
              </a:buClr>
              <a:buFont typeface="Wingdings" pitchFamily="2" charset="2"/>
              <a:buNone/>
            </a:pPr>
            <a:r>
              <a:rPr kumimoji="1" lang="en-GB" sz="1400" i="0" dirty="0" smtClean="0">
                <a:solidFill>
                  <a:schemeClr val="bg2"/>
                </a:solidFill>
              </a:rPr>
              <a:t>20.4</a:t>
            </a:r>
            <a:endParaRPr kumimoji="1" lang="en-GB" sz="1400" i="0" dirty="0">
              <a:solidFill>
                <a:schemeClr val="bg2"/>
              </a:solidFill>
            </a:endParaRPr>
          </a:p>
        </p:txBody>
      </p:sp>
      <p:sp>
        <p:nvSpPr>
          <p:cNvPr id="132" name="Rectangle 23"/>
          <p:cNvSpPr>
            <a:spLocks noChangeArrowheads="1"/>
          </p:cNvSpPr>
          <p:nvPr/>
        </p:nvSpPr>
        <p:spPr bwMode="auto">
          <a:xfrm>
            <a:off x="5815795" y="3432771"/>
            <a:ext cx="1116000" cy="387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spcBef>
                <a:spcPct val="50000"/>
              </a:spcBef>
              <a:buClr>
                <a:srgbClr val="004780"/>
              </a:buClr>
              <a:buFont typeface="Wingdings" pitchFamily="2" charset="2"/>
              <a:buNone/>
            </a:pPr>
            <a:r>
              <a:rPr kumimoji="1" lang="en-GB" sz="1400" b="1" i="1" dirty="0" smtClean="0">
                <a:solidFill>
                  <a:srgbClr val="5F5F5F"/>
                </a:solidFill>
              </a:rPr>
              <a:t>12.9%</a:t>
            </a:r>
            <a:endParaRPr kumimoji="1" lang="en-GB" sz="1400" b="1" i="1" dirty="0">
              <a:solidFill>
                <a:srgbClr val="5F5F5F"/>
              </a:solidFill>
            </a:endParaRPr>
          </a:p>
        </p:txBody>
      </p:sp>
      <p:sp>
        <p:nvSpPr>
          <p:cNvPr id="133" name="Rectangle 25"/>
          <p:cNvSpPr>
            <a:spLocks noChangeArrowheads="1"/>
          </p:cNvSpPr>
          <p:nvPr/>
        </p:nvSpPr>
        <p:spPr bwMode="auto">
          <a:xfrm>
            <a:off x="6844868" y="2976502"/>
            <a:ext cx="1080000" cy="43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spcBef>
                <a:spcPct val="50000"/>
              </a:spcBef>
              <a:buClr>
                <a:srgbClr val="004780"/>
              </a:buClr>
              <a:buFont typeface="Wingdings" pitchFamily="2" charset="2"/>
              <a:buNone/>
            </a:pPr>
            <a:r>
              <a:rPr kumimoji="1" lang="en-GB" sz="1400" b="1" i="1" dirty="0" smtClean="0">
                <a:solidFill>
                  <a:schemeClr val="accent6">
                    <a:lumMod val="50000"/>
                  </a:schemeClr>
                </a:solidFill>
              </a:rPr>
              <a:t>+</a:t>
            </a:r>
            <a:r>
              <a:rPr kumimoji="1" lang="en-GB" sz="1400" b="1" dirty="0" smtClean="0">
                <a:solidFill>
                  <a:schemeClr val="accent6">
                    <a:lumMod val="50000"/>
                  </a:schemeClr>
                </a:solidFill>
              </a:rPr>
              <a:t>16</a:t>
            </a:r>
            <a:r>
              <a:rPr kumimoji="1" lang="en-GB" sz="1400" b="1" i="1" dirty="0" smtClean="0">
                <a:solidFill>
                  <a:schemeClr val="accent6">
                    <a:lumMod val="50000"/>
                  </a:schemeClr>
                </a:solidFill>
              </a:rPr>
              <a:t>%</a:t>
            </a:r>
            <a:endParaRPr kumimoji="1" lang="en-GB" sz="14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4" name="Rectangle 26"/>
          <p:cNvSpPr>
            <a:spLocks noChangeArrowheads="1"/>
          </p:cNvSpPr>
          <p:nvPr/>
        </p:nvSpPr>
        <p:spPr bwMode="auto">
          <a:xfrm>
            <a:off x="5815795" y="2976502"/>
            <a:ext cx="1116000" cy="43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spcBef>
                <a:spcPct val="50000"/>
              </a:spcBef>
              <a:buClr>
                <a:srgbClr val="004780"/>
              </a:buClr>
              <a:buFont typeface="Wingdings" pitchFamily="2" charset="2"/>
              <a:buNone/>
            </a:pPr>
            <a:r>
              <a:rPr kumimoji="1" lang="en-GB" sz="1400" i="0" dirty="0" smtClean="0">
                <a:solidFill>
                  <a:srgbClr val="5F5F5F"/>
                </a:solidFill>
              </a:rPr>
              <a:t>18.2</a:t>
            </a:r>
            <a:endParaRPr kumimoji="1" lang="en-GB" sz="1400" i="0" dirty="0">
              <a:solidFill>
                <a:srgbClr val="5F5F5F"/>
              </a:solidFill>
            </a:endParaRPr>
          </a:p>
        </p:txBody>
      </p:sp>
      <p:sp>
        <p:nvSpPr>
          <p:cNvPr id="135" name="Rectangle 27"/>
          <p:cNvSpPr>
            <a:spLocks noChangeArrowheads="1"/>
          </p:cNvSpPr>
          <p:nvPr/>
        </p:nvSpPr>
        <p:spPr bwMode="auto">
          <a:xfrm>
            <a:off x="4658687" y="2976502"/>
            <a:ext cx="1132970" cy="43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spcBef>
                <a:spcPct val="50000"/>
              </a:spcBef>
              <a:buClr>
                <a:srgbClr val="004780"/>
              </a:buClr>
              <a:buFont typeface="Wingdings" pitchFamily="2" charset="2"/>
              <a:buNone/>
            </a:pPr>
            <a:r>
              <a:rPr kumimoji="1" lang="en-GB" sz="1400" i="0" dirty="0" smtClean="0">
                <a:solidFill>
                  <a:schemeClr val="bg2"/>
                </a:solidFill>
              </a:rPr>
              <a:t>21.1</a:t>
            </a:r>
            <a:endParaRPr kumimoji="1" lang="en-GB" sz="1400" i="0" dirty="0">
              <a:solidFill>
                <a:schemeClr val="bg2"/>
              </a:solidFill>
            </a:endParaRPr>
          </a:p>
        </p:txBody>
      </p:sp>
      <p:sp>
        <p:nvSpPr>
          <p:cNvPr id="136" name="Rectangle 29"/>
          <p:cNvSpPr>
            <a:spLocks noChangeArrowheads="1"/>
          </p:cNvSpPr>
          <p:nvPr/>
        </p:nvSpPr>
        <p:spPr bwMode="auto">
          <a:xfrm>
            <a:off x="6844868" y="2435863"/>
            <a:ext cx="1080000" cy="504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spcBef>
                <a:spcPct val="50000"/>
              </a:spcBef>
              <a:buClr>
                <a:srgbClr val="004780"/>
              </a:buClr>
              <a:buFont typeface="Wingdings" pitchFamily="2" charset="2"/>
              <a:buNone/>
            </a:pPr>
            <a:r>
              <a:rPr kumimoji="1" lang="en-GB" sz="1400" b="1" i="1" dirty="0" smtClean="0">
                <a:solidFill>
                  <a:schemeClr val="accent6">
                    <a:lumMod val="50000"/>
                  </a:schemeClr>
                </a:solidFill>
              </a:rPr>
              <a:t>  +15%</a:t>
            </a:r>
            <a:endParaRPr kumimoji="1" lang="en-GB" sz="14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7" name="Rectangle 30"/>
          <p:cNvSpPr>
            <a:spLocks noChangeArrowheads="1"/>
          </p:cNvSpPr>
          <p:nvPr/>
        </p:nvSpPr>
        <p:spPr bwMode="auto">
          <a:xfrm>
            <a:off x="5815795" y="2435863"/>
            <a:ext cx="1116000" cy="504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spcBef>
                <a:spcPct val="50000"/>
              </a:spcBef>
              <a:buClr>
                <a:srgbClr val="004780"/>
              </a:buClr>
              <a:buFont typeface="Wingdings" pitchFamily="2" charset="2"/>
              <a:buNone/>
            </a:pPr>
            <a:r>
              <a:rPr kumimoji="1" lang="en-GB" sz="1400" b="1" i="0" dirty="0" smtClean="0">
                <a:solidFill>
                  <a:srgbClr val="5F5F5F"/>
                </a:solidFill>
              </a:rPr>
              <a:t>    141.6</a:t>
            </a:r>
            <a:endParaRPr kumimoji="1" lang="en-GB" sz="1400" b="1" i="0" dirty="0">
              <a:solidFill>
                <a:srgbClr val="5F5F5F"/>
              </a:solidFill>
            </a:endParaRPr>
          </a:p>
        </p:txBody>
      </p:sp>
      <p:sp>
        <p:nvSpPr>
          <p:cNvPr id="138" name="Rectangle 31"/>
          <p:cNvSpPr>
            <a:spLocks noChangeArrowheads="1"/>
          </p:cNvSpPr>
          <p:nvPr/>
        </p:nvSpPr>
        <p:spPr bwMode="auto">
          <a:xfrm>
            <a:off x="4658689" y="2435863"/>
            <a:ext cx="1132968" cy="504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spcBef>
                <a:spcPct val="50000"/>
              </a:spcBef>
              <a:buClr>
                <a:srgbClr val="004780"/>
              </a:buClr>
              <a:buFont typeface="Wingdings" pitchFamily="2" charset="2"/>
              <a:buNone/>
              <a:tabLst>
                <a:tab pos="712788" algn="l"/>
                <a:tab pos="808038" algn="l"/>
              </a:tabLst>
            </a:pPr>
            <a:r>
              <a:rPr kumimoji="1" lang="en-GB" sz="1400" b="1" i="0" dirty="0" smtClean="0">
                <a:solidFill>
                  <a:schemeClr val="bg2"/>
                </a:solidFill>
              </a:rPr>
              <a:t>163.1</a:t>
            </a:r>
            <a:endParaRPr kumimoji="1" lang="en-GB" sz="1400" b="1" i="0" dirty="0">
              <a:solidFill>
                <a:schemeClr val="bg2"/>
              </a:solidFill>
            </a:endParaRPr>
          </a:p>
        </p:txBody>
      </p:sp>
      <p:sp>
        <p:nvSpPr>
          <p:cNvPr id="139" name="Rectangle 33"/>
          <p:cNvSpPr>
            <a:spLocks noChangeArrowheads="1"/>
          </p:cNvSpPr>
          <p:nvPr/>
        </p:nvSpPr>
        <p:spPr bwMode="auto">
          <a:xfrm>
            <a:off x="6898035" y="1916827"/>
            <a:ext cx="1000138" cy="649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15200" tIns="46800" rIns="90000" bIns="46800" anchor="ctr"/>
          <a:lstStyle/>
          <a:p>
            <a:pPr algn="ctr">
              <a:spcBef>
                <a:spcPct val="50000"/>
              </a:spcBef>
              <a:buClr>
                <a:srgbClr val="004780"/>
              </a:buClr>
              <a:buFont typeface="Wingdings" pitchFamily="2" charset="2"/>
              <a:buNone/>
            </a:pPr>
            <a:r>
              <a:rPr kumimoji="1" lang="en-GB" sz="1200" b="1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% change</a:t>
            </a:r>
          </a:p>
        </p:txBody>
      </p:sp>
      <p:sp>
        <p:nvSpPr>
          <p:cNvPr id="140" name="Rectangle 34"/>
          <p:cNvSpPr>
            <a:spLocks noChangeArrowheads="1"/>
          </p:cNvSpPr>
          <p:nvPr/>
        </p:nvSpPr>
        <p:spPr bwMode="auto">
          <a:xfrm>
            <a:off x="5817651" y="1950360"/>
            <a:ext cx="1116000" cy="5686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>
                <a:srgbClr val="004780"/>
              </a:buClr>
              <a:buFont typeface="Wingdings" pitchFamily="2" charset="2"/>
              <a:buNone/>
            </a:pPr>
            <a:r>
              <a:rPr kumimoji="1" lang="en-GB" sz="1400" b="1" i="0" dirty="0" smtClean="0">
                <a:solidFill>
                  <a:schemeClr val="bg1"/>
                </a:solidFill>
              </a:rPr>
              <a:t>2013/14</a:t>
            </a:r>
            <a:endParaRPr kumimoji="1" lang="en-GB" sz="1400" b="1" i="0" dirty="0">
              <a:solidFill>
                <a:schemeClr val="bg1"/>
              </a:solidFill>
            </a:endParaRPr>
          </a:p>
        </p:txBody>
      </p:sp>
      <p:sp>
        <p:nvSpPr>
          <p:cNvPr id="141" name="Rectangle 35"/>
          <p:cNvSpPr>
            <a:spLocks noChangeArrowheads="1"/>
          </p:cNvSpPr>
          <p:nvPr/>
        </p:nvSpPr>
        <p:spPr bwMode="auto">
          <a:xfrm>
            <a:off x="4663705" y="1927991"/>
            <a:ext cx="1121093" cy="5910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>
                <a:srgbClr val="004780"/>
              </a:buClr>
              <a:buFont typeface="Wingdings" pitchFamily="2" charset="2"/>
              <a:buNone/>
            </a:pPr>
            <a:r>
              <a:rPr kumimoji="1" lang="en-GB" sz="1400" b="1" i="0" dirty="0" smtClean="0">
                <a:solidFill>
                  <a:schemeClr val="bg1"/>
                </a:solidFill>
              </a:rPr>
              <a:t>2014/15</a:t>
            </a:r>
            <a:endParaRPr kumimoji="1" lang="en-GB" sz="1400" b="1" i="0" dirty="0">
              <a:solidFill>
                <a:schemeClr val="bg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4587209" y="2003805"/>
            <a:ext cx="72001" cy="3492000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cv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167279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4"/>
          <p:cNvSpPr>
            <a:spLocks noChangeArrowheads="1"/>
          </p:cNvSpPr>
          <p:nvPr/>
        </p:nvSpPr>
        <p:spPr bwMode="auto">
          <a:xfrm>
            <a:off x="4929859" y="2145358"/>
            <a:ext cx="1409142" cy="3596754"/>
          </a:xfrm>
          <a:prstGeom prst="rect">
            <a:avLst/>
          </a:prstGeom>
          <a:solidFill>
            <a:srgbClr val="00477F"/>
          </a:solidFill>
          <a:ln w="9525">
            <a:noFill/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fr-FR" dirty="0"/>
          </a:p>
        </p:txBody>
      </p:sp>
      <p:sp>
        <p:nvSpPr>
          <p:cNvPr id="81921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26988"/>
            <a:ext cx="9601200" cy="927101"/>
          </a:xfrm>
        </p:spPr>
        <p:txBody>
          <a:bodyPr/>
          <a:lstStyle/>
          <a:p>
            <a:pPr eaLnBrk="1" hangingPunct="1"/>
            <a:r>
              <a:rPr lang="en-GB" dirty="0" smtClean="0">
                <a:solidFill>
                  <a:schemeClr val="bg1"/>
                </a:solidFill>
              </a:rPr>
              <a:t>Solid cash generation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1839437" y="1779024"/>
            <a:ext cx="5934652" cy="43361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9" name="Rogner un rectangle avec un coin diagonal 108"/>
          <p:cNvSpPr/>
          <p:nvPr/>
        </p:nvSpPr>
        <p:spPr>
          <a:xfrm>
            <a:off x="1839441" y="2277654"/>
            <a:ext cx="3080717" cy="360000"/>
          </a:xfrm>
          <a:prstGeom prst="snip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b="1" i="0" dirty="0" smtClean="0">
                <a:solidFill>
                  <a:schemeClr val="bg2"/>
                </a:solidFill>
              </a:rPr>
              <a:t>Gross cash flow margin</a:t>
            </a:r>
            <a:endParaRPr lang="en-GB" sz="1400" b="1" i="0" dirty="0">
              <a:solidFill>
                <a:schemeClr val="bg2"/>
              </a:solidFill>
            </a:endParaRPr>
          </a:p>
        </p:txBody>
      </p:sp>
      <p:sp>
        <p:nvSpPr>
          <p:cNvPr id="111" name="Rogner un rectangle avec un coin diagonal 110"/>
          <p:cNvSpPr/>
          <p:nvPr/>
        </p:nvSpPr>
        <p:spPr>
          <a:xfrm>
            <a:off x="1839437" y="2660848"/>
            <a:ext cx="2638240" cy="433614"/>
          </a:xfrm>
          <a:prstGeom prst="snip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b="1" i="0" dirty="0" smtClean="0">
                <a:solidFill>
                  <a:schemeClr val="bg2"/>
                </a:solidFill>
              </a:rPr>
              <a:t>Change in WCR</a:t>
            </a:r>
            <a:endParaRPr lang="en-GB" sz="1400" b="1" i="0" dirty="0">
              <a:solidFill>
                <a:schemeClr val="bg2"/>
              </a:solidFill>
            </a:endParaRPr>
          </a:p>
        </p:txBody>
      </p:sp>
      <p:sp>
        <p:nvSpPr>
          <p:cNvPr id="112" name="Rogner un rectangle avec un coin diagonal 111"/>
          <p:cNvSpPr/>
          <p:nvPr/>
        </p:nvSpPr>
        <p:spPr>
          <a:xfrm>
            <a:off x="1839437" y="3196060"/>
            <a:ext cx="2867891" cy="433614"/>
          </a:xfrm>
          <a:prstGeom prst="snip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b="1" i="0" dirty="0" smtClean="0">
                <a:solidFill>
                  <a:schemeClr val="bg2"/>
                </a:solidFill>
              </a:rPr>
              <a:t>Cash flow from operations</a:t>
            </a:r>
            <a:endParaRPr lang="en-GB" sz="1400" b="1" i="0" dirty="0">
              <a:solidFill>
                <a:schemeClr val="bg2"/>
              </a:solidFill>
            </a:endParaRPr>
          </a:p>
        </p:txBody>
      </p:sp>
      <p:sp>
        <p:nvSpPr>
          <p:cNvPr id="113" name="Rogner un rectangle avec un coin diagonal 112"/>
          <p:cNvSpPr/>
          <p:nvPr/>
        </p:nvSpPr>
        <p:spPr>
          <a:xfrm>
            <a:off x="1839442" y="3785888"/>
            <a:ext cx="2856017" cy="508798"/>
          </a:xfrm>
          <a:prstGeom prst="snip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b="1" i="0" dirty="0" smtClean="0">
                <a:solidFill>
                  <a:schemeClr val="bg2"/>
                </a:solidFill>
              </a:rPr>
              <a:t>Net cash flow from investments</a:t>
            </a:r>
            <a:endParaRPr lang="en-GB" sz="1200" b="1" i="0" dirty="0">
              <a:solidFill>
                <a:schemeClr val="bg2"/>
              </a:solidFill>
            </a:endParaRPr>
          </a:p>
        </p:txBody>
      </p:sp>
      <p:sp>
        <p:nvSpPr>
          <p:cNvPr id="114" name="Rogner un rectangle avec un coin diagonal 113"/>
          <p:cNvSpPr/>
          <p:nvPr/>
        </p:nvSpPr>
        <p:spPr>
          <a:xfrm>
            <a:off x="1839442" y="4729093"/>
            <a:ext cx="2856017" cy="360000"/>
          </a:xfrm>
          <a:prstGeom prst="snip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b="1" i="0" dirty="0">
                <a:solidFill>
                  <a:schemeClr val="bg2"/>
                </a:solidFill>
              </a:rPr>
              <a:t>Net cash flow from financing operations</a:t>
            </a:r>
            <a:r>
              <a:rPr dirty="0"/>
              <a:t/>
            </a:r>
            <a:br>
              <a:rPr dirty="0"/>
            </a:br>
            <a:endParaRPr lang="en-GB" sz="400" b="1" i="0" dirty="0" smtClean="0">
              <a:solidFill>
                <a:schemeClr val="bg2"/>
              </a:solidFill>
            </a:endParaRPr>
          </a:p>
          <a:p>
            <a:pPr>
              <a:spcBef>
                <a:spcPts val="0"/>
              </a:spcBef>
            </a:pPr>
            <a:r>
              <a:rPr lang="en-GB" dirty="0" smtClean="0"/>
              <a:t>  </a:t>
            </a:r>
            <a:r>
              <a:rPr lang="en-GB" sz="1100" dirty="0" smtClean="0">
                <a:solidFill>
                  <a:schemeClr val="tx1"/>
                </a:solidFill>
              </a:rPr>
              <a:t>  - of which dividends</a:t>
            </a:r>
            <a:endParaRPr lang="en-GB" sz="1100" dirty="0">
              <a:solidFill>
                <a:schemeClr val="tx1"/>
              </a:solidFill>
            </a:endParaRPr>
          </a:p>
          <a:p>
            <a:endParaRPr lang="en-GB" b="1" i="0" dirty="0">
              <a:solidFill>
                <a:schemeClr val="bg2"/>
              </a:solidFill>
            </a:endParaRPr>
          </a:p>
        </p:txBody>
      </p:sp>
      <p:sp>
        <p:nvSpPr>
          <p:cNvPr id="115" name="Rogner un rectangle avec un coin diagonal 114"/>
          <p:cNvSpPr/>
          <p:nvPr/>
        </p:nvSpPr>
        <p:spPr>
          <a:xfrm>
            <a:off x="1839437" y="5344172"/>
            <a:ext cx="2638240" cy="360000"/>
          </a:xfrm>
          <a:prstGeom prst="snip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b="1" i="0" dirty="0" smtClean="0">
                <a:solidFill>
                  <a:schemeClr val="bg2"/>
                </a:solidFill>
              </a:rPr>
              <a:t>Change in cash and cash equivalent</a:t>
            </a:r>
            <a:endParaRPr lang="en-GB" sz="1400" b="1" i="0" dirty="0">
              <a:solidFill>
                <a:schemeClr val="bg2"/>
              </a:solidFill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1816163" y="3091961"/>
            <a:ext cx="594000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16" name="Connecteur droit 115"/>
          <p:cNvCxnSpPr/>
          <p:nvPr/>
        </p:nvCxnSpPr>
        <p:spPr>
          <a:xfrm>
            <a:off x="1816163" y="3718668"/>
            <a:ext cx="594000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17" name="Connecteur droit 116"/>
          <p:cNvCxnSpPr/>
          <p:nvPr/>
        </p:nvCxnSpPr>
        <p:spPr>
          <a:xfrm>
            <a:off x="1816163" y="5747896"/>
            <a:ext cx="594000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18" name="Connecteur droit 117"/>
          <p:cNvCxnSpPr/>
          <p:nvPr/>
        </p:nvCxnSpPr>
        <p:spPr>
          <a:xfrm>
            <a:off x="1816163" y="5284193"/>
            <a:ext cx="594000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9" name="Rectangle 36"/>
          <p:cNvSpPr>
            <a:spLocks noChangeArrowheads="1"/>
          </p:cNvSpPr>
          <p:nvPr/>
        </p:nvSpPr>
        <p:spPr bwMode="auto">
          <a:xfrm>
            <a:off x="1892600" y="1689940"/>
            <a:ext cx="2845320" cy="60844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>
              <a:spcBef>
                <a:spcPct val="50000"/>
              </a:spcBef>
              <a:buClr>
                <a:srgbClr val="004780"/>
              </a:buClr>
            </a:pPr>
            <a:r>
              <a:rPr lang="en-GB" sz="1050" dirty="0" smtClean="0"/>
              <a:t>Consolidated FY figures at 31/03 (€m)</a:t>
            </a:r>
          </a:p>
        </p:txBody>
      </p:sp>
      <p:sp>
        <p:nvSpPr>
          <p:cNvPr id="122" name="Rectangle 5"/>
          <p:cNvSpPr>
            <a:spLocks noChangeArrowheads="1"/>
          </p:cNvSpPr>
          <p:nvPr/>
        </p:nvSpPr>
        <p:spPr bwMode="auto">
          <a:xfrm>
            <a:off x="4906107" y="3151872"/>
            <a:ext cx="1404000" cy="5766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spcBef>
                <a:spcPct val="50000"/>
              </a:spcBef>
              <a:buClr>
                <a:srgbClr val="004780"/>
              </a:buClr>
              <a:buFont typeface="Wingdings" pitchFamily="2" charset="2"/>
              <a:buNone/>
            </a:pPr>
            <a:r>
              <a:rPr kumimoji="1" lang="en-GB" sz="1400" b="1" i="0" dirty="0" smtClean="0"/>
              <a:t>14.6</a:t>
            </a:r>
            <a:endParaRPr kumimoji="1" lang="en-GB" sz="1400" b="1" i="0" dirty="0"/>
          </a:p>
        </p:txBody>
      </p:sp>
      <p:sp>
        <p:nvSpPr>
          <p:cNvPr id="125" name="Rectangle 12"/>
          <p:cNvSpPr>
            <a:spLocks noChangeArrowheads="1"/>
          </p:cNvSpPr>
          <p:nvPr/>
        </p:nvSpPr>
        <p:spPr bwMode="auto">
          <a:xfrm>
            <a:off x="4906107" y="4786047"/>
            <a:ext cx="1404000" cy="360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spcBef>
                <a:spcPct val="50000"/>
              </a:spcBef>
              <a:buClr>
                <a:srgbClr val="004780"/>
              </a:buClr>
              <a:buFont typeface="Wingdings" pitchFamily="2" charset="2"/>
              <a:buNone/>
            </a:pPr>
            <a:endParaRPr kumimoji="1" lang="en-GB" sz="1100" i="1" dirty="0" smtClean="0"/>
          </a:p>
          <a:p>
            <a:pPr algn="ctr">
              <a:spcBef>
                <a:spcPts val="0"/>
              </a:spcBef>
              <a:buClr>
                <a:srgbClr val="004780"/>
              </a:buClr>
              <a:buFont typeface="Wingdings" pitchFamily="2" charset="2"/>
              <a:buNone/>
            </a:pPr>
            <a:r>
              <a:rPr kumimoji="1" lang="en-GB" sz="1100" dirty="0" smtClean="0"/>
              <a:t>(1.6)</a:t>
            </a:r>
            <a:endParaRPr kumimoji="1" lang="en-GB" sz="1100" i="1" dirty="0"/>
          </a:p>
        </p:txBody>
      </p:sp>
      <p:sp>
        <p:nvSpPr>
          <p:cNvPr id="128" name="Rectangle 16"/>
          <p:cNvSpPr>
            <a:spLocks noChangeArrowheads="1"/>
          </p:cNvSpPr>
          <p:nvPr/>
        </p:nvSpPr>
        <p:spPr bwMode="auto">
          <a:xfrm>
            <a:off x="4906107" y="4508400"/>
            <a:ext cx="1404000" cy="360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spcBef>
                <a:spcPct val="50000"/>
              </a:spcBef>
              <a:buClr>
                <a:srgbClr val="004780"/>
              </a:buClr>
              <a:buFont typeface="Wingdings" pitchFamily="2" charset="2"/>
              <a:buNone/>
            </a:pPr>
            <a:r>
              <a:rPr kumimoji="1" lang="en-GB" sz="1400" i="0" dirty="0" smtClean="0">
                <a:solidFill>
                  <a:schemeClr val="bg2"/>
                </a:solidFill>
              </a:rPr>
              <a:t>(1.5)</a:t>
            </a:r>
            <a:endParaRPr kumimoji="1" lang="en-GB" sz="1400" i="0" dirty="0">
              <a:solidFill>
                <a:schemeClr val="bg2"/>
              </a:solidFill>
            </a:endParaRPr>
          </a:p>
        </p:txBody>
      </p:sp>
      <p:sp>
        <p:nvSpPr>
          <p:cNvPr id="131" name="Rectangle 20"/>
          <p:cNvSpPr>
            <a:spLocks noChangeArrowheads="1"/>
          </p:cNvSpPr>
          <p:nvPr/>
        </p:nvSpPr>
        <p:spPr bwMode="auto">
          <a:xfrm>
            <a:off x="4906107" y="3916299"/>
            <a:ext cx="1404000" cy="504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spcBef>
                <a:spcPct val="50000"/>
              </a:spcBef>
              <a:buClr>
                <a:srgbClr val="004780"/>
              </a:buClr>
              <a:buFont typeface="Wingdings" pitchFamily="2" charset="2"/>
              <a:buNone/>
            </a:pPr>
            <a:r>
              <a:rPr kumimoji="1" lang="en-GB" sz="1400" i="0" dirty="0"/>
              <a:t>(6.9)</a:t>
            </a:r>
          </a:p>
          <a:p>
            <a:pPr algn="ctr">
              <a:spcBef>
                <a:spcPts val="1200"/>
              </a:spcBef>
              <a:buClr>
                <a:srgbClr val="004780"/>
              </a:buClr>
              <a:buFont typeface="Wingdings" pitchFamily="2" charset="2"/>
              <a:buNone/>
            </a:pPr>
            <a:r>
              <a:rPr kumimoji="1" lang="en-GB" sz="1100" dirty="0" smtClean="0"/>
              <a:t>(5.2)</a:t>
            </a:r>
            <a:endParaRPr kumimoji="1" lang="en-GB" sz="1100" dirty="0"/>
          </a:p>
        </p:txBody>
      </p:sp>
      <p:sp>
        <p:nvSpPr>
          <p:cNvPr id="135" name="Rectangle 27"/>
          <p:cNvSpPr>
            <a:spLocks noChangeArrowheads="1"/>
          </p:cNvSpPr>
          <p:nvPr/>
        </p:nvSpPr>
        <p:spPr bwMode="auto">
          <a:xfrm>
            <a:off x="4906107" y="2662462"/>
            <a:ext cx="1404000" cy="43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spcBef>
                <a:spcPct val="50000"/>
              </a:spcBef>
              <a:buClr>
                <a:srgbClr val="004780"/>
              </a:buClr>
              <a:buFont typeface="Wingdings" pitchFamily="2" charset="2"/>
              <a:buNone/>
            </a:pPr>
            <a:r>
              <a:rPr kumimoji="1" lang="en-GB" sz="1400" i="0" dirty="0" smtClean="0"/>
              <a:t>0.0</a:t>
            </a:r>
            <a:endParaRPr kumimoji="1" lang="en-GB" sz="1400" i="0" dirty="0"/>
          </a:p>
        </p:txBody>
      </p:sp>
      <p:sp>
        <p:nvSpPr>
          <p:cNvPr id="138" name="Rectangle 31"/>
          <p:cNvSpPr>
            <a:spLocks noChangeArrowheads="1"/>
          </p:cNvSpPr>
          <p:nvPr/>
        </p:nvSpPr>
        <p:spPr bwMode="auto">
          <a:xfrm>
            <a:off x="4906107" y="2287554"/>
            <a:ext cx="1404000" cy="360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spcBef>
                <a:spcPct val="50000"/>
              </a:spcBef>
              <a:buClr>
                <a:srgbClr val="004780"/>
              </a:buClr>
              <a:buFont typeface="Wingdings" pitchFamily="2" charset="2"/>
              <a:buNone/>
            </a:pPr>
            <a:r>
              <a:rPr kumimoji="1" lang="en-GB" sz="1400" b="1" i="0" dirty="0" smtClean="0"/>
              <a:t>14.5</a:t>
            </a:r>
            <a:endParaRPr kumimoji="1" lang="en-GB" sz="1400" b="1" i="0" dirty="0"/>
          </a:p>
        </p:txBody>
      </p:sp>
      <p:sp>
        <p:nvSpPr>
          <p:cNvPr id="140" name="Rectangle 34"/>
          <p:cNvSpPr>
            <a:spLocks noChangeArrowheads="1"/>
          </p:cNvSpPr>
          <p:nvPr/>
        </p:nvSpPr>
        <p:spPr bwMode="auto">
          <a:xfrm>
            <a:off x="6338998" y="1711484"/>
            <a:ext cx="1463291" cy="5686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>
                <a:srgbClr val="004780"/>
              </a:buClr>
              <a:buFont typeface="Wingdings" pitchFamily="2" charset="2"/>
              <a:buNone/>
            </a:pPr>
            <a:r>
              <a:rPr kumimoji="1" lang="en-GB" sz="1400" b="1" i="0" dirty="0" smtClean="0">
                <a:solidFill>
                  <a:schemeClr val="bg1"/>
                </a:solidFill>
              </a:rPr>
              <a:t>2013/14</a:t>
            </a:r>
            <a:endParaRPr kumimoji="1" lang="en-GB" sz="1400" b="1" i="0" dirty="0">
              <a:solidFill>
                <a:schemeClr val="bg1"/>
              </a:solidFill>
            </a:endParaRPr>
          </a:p>
        </p:txBody>
      </p:sp>
      <p:sp>
        <p:nvSpPr>
          <p:cNvPr id="141" name="Rectangle 35"/>
          <p:cNvSpPr>
            <a:spLocks noChangeArrowheads="1"/>
          </p:cNvSpPr>
          <p:nvPr/>
        </p:nvSpPr>
        <p:spPr bwMode="auto">
          <a:xfrm>
            <a:off x="4941734" y="1774170"/>
            <a:ext cx="1397269" cy="43846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>
                <a:srgbClr val="004780"/>
              </a:buClr>
              <a:buFont typeface="Wingdings" pitchFamily="2" charset="2"/>
              <a:buNone/>
            </a:pPr>
            <a:r>
              <a:rPr kumimoji="1" lang="en-GB" sz="1400" b="1" i="0" dirty="0" smtClean="0">
                <a:solidFill>
                  <a:schemeClr val="bg1"/>
                </a:solidFill>
              </a:rPr>
              <a:t>2014/15</a:t>
            </a:r>
            <a:endParaRPr kumimoji="1" lang="en-GB" sz="1400" b="1" i="0" dirty="0">
              <a:solidFill>
                <a:schemeClr val="bg1"/>
              </a:solidFill>
            </a:endParaRPr>
          </a:p>
        </p:txBody>
      </p:sp>
      <p:sp>
        <p:nvSpPr>
          <p:cNvPr id="108" name="Rectangle 5"/>
          <p:cNvSpPr>
            <a:spLocks noChangeArrowheads="1"/>
          </p:cNvSpPr>
          <p:nvPr/>
        </p:nvSpPr>
        <p:spPr bwMode="auto">
          <a:xfrm>
            <a:off x="4906107" y="5310112"/>
            <a:ext cx="1404000" cy="43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spcBef>
                <a:spcPct val="50000"/>
              </a:spcBef>
              <a:buClr>
                <a:srgbClr val="004780"/>
              </a:buClr>
              <a:buFont typeface="Wingdings" pitchFamily="2" charset="2"/>
              <a:buNone/>
            </a:pPr>
            <a:r>
              <a:rPr kumimoji="1" lang="en-GB" sz="1400" b="1" i="0" dirty="0" smtClean="0"/>
              <a:t>6.1</a:t>
            </a:r>
            <a:endParaRPr kumimoji="1" lang="en-GB" sz="1400" b="1" i="0" dirty="0"/>
          </a:p>
        </p:txBody>
      </p:sp>
      <p:sp>
        <p:nvSpPr>
          <p:cNvPr id="121" name="Rectangle 5"/>
          <p:cNvSpPr>
            <a:spLocks noChangeArrowheads="1"/>
          </p:cNvSpPr>
          <p:nvPr/>
        </p:nvSpPr>
        <p:spPr bwMode="auto">
          <a:xfrm>
            <a:off x="6352882" y="3151872"/>
            <a:ext cx="1476001" cy="5766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spcBef>
                <a:spcPct val="50000"/>
              </a:spcBef>
              <a:buClr>
                <a:srgbClr val="004780"/>
              </a:buClr>
              <a:buFont typeface="Wingdings" pitchFamily="2" charset="2"/>
              <a:buNone/>
            </a:pPr>
            <a:r>
              <a:rPr kumimoji="1" lang="en-GB" sz="1400" b="1" i="0" dirty="0" smtClean="0">
                <a:solidFill>
                  <a:schemeClr val="tx1"/>
                </a:solidFill>
              </a:rPr>
              <a:t>10.6</a:t>
            </a:r>
            <a:endParaRPr kumimoji="1" lang="en-GB" sz="1400" b="1" i="0" dirty="0">
              <a:solidFill>
                <a:schemeClr val="tx1"/>
              </a:solidFill>
            </a:endParaRPr>
          </a:p>
        </p:txBody>
      </p:sp>
      <p:sp>
        <p:nvSpPr>
          <p:cNvPr id="123" name="Rectangle 12"/>
          <p:cNvSpPr>
            <a:spLocks noChangeArrowheads="1"/>
          </p:cNvSpPr>
          <p:nvPr/>
        </p:nvSpPr>
        <p:spPr bwMode="auto">
          <a:xfrm>
            <a:off x="6352882" y="4795947"/>
            <a:ext cx="1476001" cy="360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spcBef>
                <a:spcPct val="50000"/>
              </a:spcBef>
              <a:buClr>
                <a:srgbClr val="004780"/>
              </a:buClr>
              <a:buFont typeface="Wingdings" pitchFamily="2" charset="2"/>
              <a:buNone/>
            </a:pPr>
            <a:endParaRPr kumimoji="1" lang="en-GB" sz="1100" i="1" dirty="0" smtClean="0">
              <a:solidFill>
                <a:schemeClr val="tx1"/>
              </a:solidFill>
            </a:endParaRPr>
          </a:p>
          <a:p>
            <a:pPr algn="ctr">
              <a:spcBef>
                <a:spcPts val="0"/>
              </a:spcBef>
              <a:buClr>
                <a:srgbClr val="004780"/>
              </a:buClr>
              <a:buFont typeface="Wingdings" pitchFamily="2" charset="2"/>
              <a:buNone/>
            </a:pPr>
            <a:r>
              <a:rPr kumimoji="1" lang="en-GB" sz="1100" i="1" dirty="0" smtClean="0">
                <a:solidFill>
                  <a:schemeClr val="tx1"/>
                </a:solidFill>
              </a:rPr>
              <a:t>(1.6)</a:t>
            </a:r>
            <a:endParaRPr kumimoji="1" lang="en-GB" sz="1100" i="1" dirty="0">
              <a:solidFill>
                <a:schemeClr val="tx1"/>
              </a:solidFill>
            </a:endParaRPr>
          </a:p>
        </p:txBody>
      </p:sp>
      <p:sp>
        <p:nvSpPr>
          <p:cNvPr id="142" name="Rectangle 16"/>
          <p:cNvSpPr>
            <a:spLocks noChangeArrowheads="1"/>
          </p:cNvSpPr>
          <p:nvPr/>
        </p:nvSpPr>
        <p:spPr bwMode="auto">
          <a:xfrm>
            <a:off x="6352882" y="4497767"/>
            <a:ext cx="1476001" cy="360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spcBef>
                <a:spcPct val="50000"/>
              </a:spcBef>
              <a:buClr>
                <a:srgbClr val="004780"/>
              </a:buClr>
              <a:buFont typeface="Wingdings" pitchFamily="2" charset="2"/>
              <a:buNone/>
            </a:pPr>
            <a:r>
              <a:rPr kumimoji="1" lang="en-GB" sz="1400" i="0" dirty="0" smtClean="0">
                <a:solidFill>
                  <a:schemeClr val="bg2"/>
                </a:solidFill>
              </a:rPr>
              <a:t>(2.2)</a:t>
            </a:r>
            <a:endParaRPr kumimoji="1" lang="en-GB" sz="1400" i="0" dirty="0">
              <a:solidFill>
                <a:schemeClr val="bg2"/>
              </a:solidFill>
            </a:endParaRPr>
          </a:p>
        </p:txBody>
      </p:sp>
      <p:sp>
        <p:nvSpPr>
          <p:cNvPr id="143" name="Rectangle 20"/>
          <p:cNvSpPr>
            <a:spLocks noChangeArrowheads="1"/>
          </p:cNvSpPr>
          <p:nvPr/>
        </p:nvSpPr>
        <p:spPr bwMode="auto">
          <a:xfrm>
            <a:off x="6352882" y="3904315"/>
            <a:ext cx="1476001" cy="504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spcBef>
                <a:spcPct val="50000"/>
              </a:spcBef>
              <a:buClr>
                <a:srgbClr val="004780"/>
              </a:buClr>
              <a:buFont typeface="Wingdings" pitchFamily="2" charset="2"/>
              <a:buNone/>
            </a:pPr>
            <a:r>
              <a:rPr kumimoji="1" lang="en-GB" sz="1400" i="0" dirty="0" smtClean="0">
                <a:solidFill>
                  <a:schemeClr val="bg2"/>
                </a:solidFill>
              </a:rPr>
              <a:t>(6.5)</a:t>
            </a:r>
          </a:p>
          <a:p>
            <a:pPr algn="ctr">
              <a:spcBef>
                <a:spcPts val="1200"/>
              </a:spcBef>
              <a:buClr>
                <a:srgbClr val="004780"/>
              </a:buClr>
              <a:buFont typeface="Wingdings" pitchFamily="2" charset="2"/>
              <a:buNone/>
            </a:pPr>
            <a:r>
              <a:rPr kumimoji="1" lang="en-GB" sz="1100" dirty="0" smtClean="0">
                <a:solidFill>
                  <a:schemeClr val="tx1"/>
                </a:solidFill>
              </a:rPr>
              <a:t>(5.9)</a:t>
            </a:r>
            <a:endParaRPr kumimoji="1" lang="en-GB" sz="1100" dirty="0">
              <a:solidFill>
                <a:schemeClr val="tx1"/>
              </a:solidFill>
            </a:endParaRPr>
          </a:p>
        </p:txBody>
      </p:sp>
      <p:sp>
        <p:nvSpPr>
          <p:cNvPr id="144" name="Rectangle 27"/>
          <p:cNvSpPr>
            <a:spLocks noChangeArrowheads="1"/>
          </p:cNvSpPr>
          <p:nvPr/>
        </p:nvSpPr>
        <p:spPr bwMode="auto">
          <a:xfrm>
            <a:off x="6352882" y="2662462"/>
            <a:ext cx="1476001" cy="43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spcBef>
                <a:spcPct val="50000"/>
              </a:spcBef>
              <a:buClr>
                <a:srgbClr val="004780"/>
              </a:buClr>
              <a:buFont typeface="Wingdings" pitchFamily="2" charset="2"/>
              <a:buNone/>
            </a:pPr>
            <a:r>
              <a:rPr kumimoji="1" lang="en-GB" sz="1400" i="0" dirty="0" smtClean="0">
                <a:solidFill>
                  <a:schemeClr val="tx1"/>
                </a:solidFill>
              </a:rPr>
              <a:t>(1.0)</a:t>
            </a:r>
            <a:endParaRPr kumimoji="1" lang="en-GB" sz="1400" i="0" dirty="0">
              <a:solidFill>
                <a:schemeClr val="tx1"/>
              </a:solidFill>
            </a:endParaRPr>
          </a:p>
        </p:txBody>
      </p:sp>
      <p:sp>
        <p:nvSpPr>
          <p:cNvPr id="145" name="Rectangle 31"/>
          <p:cNvSpPr>
            <a:spLocks noChangeArrowheads="1"/>
          </p:cNvSpPr>
          <p:nvPr/>
        </p:nvSpPr>
        <p:spPr bwMode="auto">
          <a:xfrm>
            <a:off x="6352882" y="2287554"/>
            <a:ext cx="1476001" cy="360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spcBef>
                <a:spcPct val="50000"/>
              </a:spcBef>
              <a:buClr>
                <a:srgbClr val="004780"/>
              </a:buClr>
              <a:buFont typeface="Wingdings" pitchFamily="2" charset="2"/>
              <a:buNone/>
            </a:pPr>
            <a:r>
              <a:rPr kumimoji="1" lang="en-GB" sz="1400" b="1" i="0" dirty="0" smtClean="0">
                <a:solidFill>
                  <a:schemeClr val="tx1"/>
                </a:solidFill>
              </a:rPr>
              <a:t>11.7</a:t>
            </a:r>
            <a:endParaRPr kumimoji="1" lang="en-GB" sz="1400" b="1" i="0" dirty="0">
              <a:solidFill>
                <a:schemeClr val="tx1"/>
              </a:solidFill>
            </a:endParaRPr>
          </a:p>
        </p:txBody>
      </p:sp>
      <p:sp>
        <p:nvSpPr>
          <p:cNvPr id="146" name="Rectangle 5"/>
          <p:cNvSpPr>
            <a:spLocks noChangeArrowheads="1"/>
          </p:cNvSpPr>
          <p:nvPr/>
        </p:nvSpPr>
        <p:spPr bwMode="auto">
          <a:xfrm>
            <a:off x="6352882" y="5310112"/>
            <a:ext cx="1476001" cy="43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spcBef>
                <a:spcPct val="50000"/>
              </a:spcBef>
              <a:buClr>
                <a:srgbClr val="004780"/>
              </a:buClr>
              <a:buFont typeface="Wingdings" pitchFamily="2" charset="2"/>
              <a:buNone/>
            </a:pPr>
            <a:r>
              <a:rPr kumimoji="1" lang="en-GB" sz="1400" b="1" i="0" dirty="0" smtClean="0">
                <a:solidFill>
                  <a:schemeClr val="tx1"/>
                </a:solidFill>
              </a:rPr>
              <a:t>1.9</a:t>
            </a:r>
            <a:endParaRPr kumimoji="1" lang="en-GB" sz="1400" b="1" i="0" dirty="0">
              <a:solidFill>
                <a:schemeClr val="tx1"/>
              </a:solidFill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4848157" y="1760354"/>
            <a:ext cx="72001" cy="4032000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cv</a:t>
            </a:r>
            <a:endParaRPr lang="en-GB" dirty="0"/>
          </a:p>
        </p:txBody>
      </p:sp>
      <p:sp>
        <p:nvSpPr>
          <p:cNvPr id="33" name="Rogner un rectangle avec un coin diagonal 32"/>
          <p:cNvSpPr/>
          <p:nvPr/>
        </p:nvSpPr>
        <p:spPr>
          <a:xfrm>
            <a:off x="1858144" y="4058187"/>
            <a:ext cx="2856017" cy="360000"/>
          </a:xfrm>
          <a:prstGeom prst="snip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dirty="0"/>
              <a:t/>
            </a:r>
            <a:br>
              <a:rPr dirty="0"/>
            </a:br>
            <a:endParaRPr lang="en-GB" sz="400" b="1" i="0" dirty="0" smtClean="0">
              <a:solidFill>
                <a:schemeClr val="bg2"/>
              </a:solidFill>
            </a:endParaRPr>
          </a:p>
          <a:p>
            <a:pPr>
              <a:spcBef>
                <a:spcPts val="0"/>
              </a:spcBef>
            </a:pPr>
            <a:r>
              <a:rPr lang="en-GB" sz="1100" i="0" dirty="0" smtClean="0">
                <a:solidFill>
                  <a:schemeClr val="tx1"/>
                </a:solidFill>
              </a:rPr>
              <a:t>  - </a:t>
            </a:r>
            <a:r>
              <a:rPr lang="en-GB" sz="1100" dirty="0" smtClean="0">
                <a:solidFill>
                  <a:schemeClr val="tx1"/>
                </a:solidFill>
              </a:rPr>
              <a:t>of which acquisitions</a:t>
            </a:r>
            <a:endParaRPr lang="en-GB" b="1" i="0" dirty="0">
              <a:solidFill>
                <a:schemeClr val="bg2"/>
              </a:solidFill>
            </a:endParaRPr>
          </a:p>
        </p:txBody>
      </p:sp>
      <p:sp>
        <p:nvSpPr>
          <p:cNvPr id="35" name="Rectangle 16"/>
          <p:cNvSpPr>
            <a:spLocks noChangeArrowheads="1"/>
          </p:cNvSpPr>
          <p:nvPr/>
        </p:nvSpPr>
        <p:spPr bwMode="auto">
          <a:xfrm>
            <a:off x="4906107" y="4489084"/>
            <a:ext cx="1404000" cy="360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spcBef>
                <a:spcPct val="50000"/>
              </a:spcBef>
              <a:buClr>
                <a:srgbClr val="004780"/>
              </a:buClr>
              <a:buFont typeface="Wingdings" pitchFamily="2" charset="2"/>
              <a:buNone/>
            </a:pPr>
            <a:r>
              <a:rPr kumimoji="1" lang="fr-FR" sz="1400" i="0" dirty="0" smtClean="0"/>
              <a:t>(1.5)</a:t>
            </a:r>
            <a:endParaRPr kumimoji="1" lang="fr-FR" sz="1400" i="0" dirty="0"/>
          </a:p>
        </p:txBody>
      </p:sp>
    </p:spTree>
    <p:extLst>
      <p:ext uri="{BB962C8B-B14F-4D97-AF65-F5344CB8AC3E}">
        <p14:creationId xmlns:p14="http://schemas.microsoft.com/office/powerpoint/2010/main" val="144445833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11"/>
          <p:cNvSpPr>
            <a:spLocks noChangeArrowheads="1"/>
          </p:cNvSpPr>
          <p:nvPr/>
        </p:nvSpPr>
        <p:spPr bwMode="auto">
          <a:xfrm>
            <a:off x="3402416" y="5908976"/>
            <a:ext cx="3083442" cy="752174"/>
          </a:xfrm>
          <a:prstGeom prst="rect">
            <a:avLst/>
          </a:prstGeom>
          <a:solidFill>
            <a:schemeClr val="bg2"/>
          </a:solidFill>
          <a:ln w="9525" algn="ctr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spcBef>
                <a:spcPct val="30000"/>
              </a:spcBef>
              <a:buClr>
                <a:srgbClr val="00477F"/>
              </a:buClr>
              <a:buFont typeface="Webdings" pitchFamily="18" charset="2"/>
              <a:buNone/>
            </a:pPr>
            <a:r>
              <a:rPr kumimoji="1" lang="fr-FR" sz="1600" b="1" i="0" dirty="0" smtClean="0">
                <a:solidFill>
                  <a:schemeClr val="bg1"/>
                </a:solidFill>
                <a:sym typeface="Webdings"/>
              </a:rPr>
              <a:t></a:t>
            </a:r>
            <a:r>
              <a:rPr lang="en-GB" dirty="0" smtClean="0"/>
              <a:t> </a:t>
            </a:r>
            <a:r>
              <a:rPr kumimoji="1" lang="en-GB" sz="1600" b="1" i="0" dirty="0" smtClean="0">
                <a:solidFill>
                  <a:schemeClr val="bg1"/>
                </a:solidFill>
              </a:rPr>
              <a:t>Net cash </a:t>
            </a:r>
            <a:r>
              <a:rPr kumimoji="1" lang="en-GB" sz="1600" b="1" i="0" dirty="0" smtClean="0"/>
              <a:t>€22.6</a:t>
            </a:r>
            <a:r>
              <a:rPr kumimoji="1" lang="en-GB" sz="1600" b="1" i="0" dirty="0" smtClean="0">
                <a:solidFill>
                  <a:schemeClr val="bg1"/>
                </a:solidFill>
              </a:rPr>
              <a:t>m</a:t>
            </a:r>
          </a:p>
          <a:p>
            <a:pPr algn="ctr">
              <a:spcBef>
                <a:spcPct val="30000"/>
              </a:spcBef>
              <a:buClr>
                <a:srgbClr val="00477F"/>
              </a:buClr>
              <a:buFont typeface="Webdings" pitchFamily="18" charset="2"/>
              <a:buNone/>
            </a:pPr>
            <a:r>
              <a:rPr kumimoji="1" lang="en-GB" sz="1200" b="1" i="1" dirty="0" smtClean="0">
                <a:solidFill>
                  <a:schemeClr val="bg1"/>
                </a:solidFill>
              </a:rPr>
              <a:t>    vs. €16.6 at end-March 2014</a:t>
            </a:r>
          </a:p>
        </p:txBody>
      </p:sp>
      <p:sp>
        <p:nvSpPr>
          <p:cNvPr id="85019" name="Rectangle 60"/>
          <p:cNvSpPr>
            <a:spLocks noChangeArrowheads="1"/>
          </p:cNvSpPr>
          <p:nvPr/>
        </p:nvSpPr>
        <p:spPr bwMode="auto">
          <a:xfrm>
            <a:off x="0" y="-23813"/>
            <a:ext cx="9921875" cy="927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44000" tIns="72000" rIns="92075" bIns="46038" anchor="b"/>
          <a:lstStyle/>
          <a:p>
            <a:r>
              <a:rPr lang="en-GB" sz="2400" i="0" dirty="0" smtClean="0">
                <a:solidFill>
                  <a:schemeClr val="bg1"/>
                </a:solidFill>
              </a:rPr>
              <a:t>Net cash position enhanced after financing of acquisitions</a:t>
            </a:r>
            <a:endParaRPr lang="en-GB" sz="2400" i="0" dirty="0">
              <a:solidFill>
                <a:schemeClr val="bg1"/>
              </a:solidFill>
            </a:endParaRPr>
          </a:p>
        </p:txBody>
      </p:sp>
      <p:sp>
        <p:nvSpPr>
          <p:cNvPr id="93" name="Text Box 2"/>
          <p:cNvSpPr txBox="1">
            <a:spLocks noChangeArrowheads="1"/>
          </p:cNvSpPr>
          <p:nvPr/>
        </p:nvSpPr>
        <p:spPr bwMode="auto">
          <a:xfrm>
            <a:off x="3966953" y="5318450"/>
            <a:ext cx="86201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1600" b="1" i="0" u="sng" dirty="0">
                <a:solidFill>
                  <a:schemeClr val="bg2"/>
                </a:solidFill>
              </a:rPr>
              <a:t>Assets</a:t>
            </a:r>
          </a:p>
        </p:txBody>
      </p:sp>
      <p:sp>
        <p:nvSpPr>
          <p:cNvPr id="94" name="Text Box 3"/>
          <p:cNvSpPr txBox="1">
            <a:spLocks noChangeArrowheads="1"/>
          </p:cNvSpPr>
          <p:nvPr/>
        </p:nvSpPr>
        <p:spPr bwMode="auto">
          <a:xfrm>
            <a:off x="4981941" y="5318450"/>
            <a:ext cx="11424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1600" b="1" i="0" u="sng" dirty="0">
                <a:solidFill>
                  <a:schemeClr val="bg2"/>
                </a:solidFill>
              </a:rPr>
              <a:t>Liabilities</a:t>
            </a:r>
          </a:p>
        </p:txBody>
      </p:sp>
      <p:sp>
        <p:nvSpPr>
          <p:cNvPr id="95" name="Text Box 4"/>
          <p:cNvSpPr txBox="1">
            <a:spLocks noChangeArrowheads="1"/>
          </p:cNvSpPr>
          <p:nvPr/>
        </p:nvSpPr>
        <p:spPr bwMode="auto">
          <a:xfrm>
            <a:off x="584201" y="1839156"/>
            <a:ext cx="32893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GB" sz="1600" b="1" i="0" dirty="0">
                <a:solidFill>
                  <a:srgbClr val="5F5F5F"/>
                </a:solidFill>
              </a:rPr>
              <a:t>Non-current assets </a:t>
            </a:r>
          </a:p>
          <a:p>
            <a:pPr algn="r" eaLnBrk="0" hangingPunct="0"/>
            <a:r>
              <a:rPr lang="en-GB" sz="1200" i="1" dirty="0">
                <a:solidFill>
                  <a:srgbClr val="5F5F5F"/>
                </a:solidFill>
              </a:rPr>
              <a:t>(of which goodwill: </a:t>
            </a:r>
            <a:r>
              <a:rPr lang="en-GB" dirty="0" smtClean="0">
                <a:solidFill>
                  <a:srgbClr val="5F5F5F"/>
                </a:solidFill>
              </a:rPr>
              <a:t>48.0</a:t>
            </a:r>
            <a:r>
              <a:rPr lang="en-GB" sz="1200" i="1" dirty="0" smtClean="0">
                <a:solidFill>
                  <a:srgbClr val="5F5F5F"/>
                </a:solidFill>
              </a:rPr>
              <a:t>)</a:t>
            </a:r>
            <a:endParaRPr lang="en-GB" sz="1200" i="1" dirty="0">
              <a:solidFill>
                <a:srgbClr val="5F5F5F"/>
              </a:solidFill>
            </a:endParaRPr>
          </a:p>
        </p:txBody>
      </p:sp>
      <p:sp>
        <p:nvSpPr>
          <p:cNvPr id="96" name="Text Box 5"/>
          <p:cNvSpPr txBox="1">
            <a:spLocks noChangeArrowheads="1"/>
          </p:cNvSpPr>
          <p:nvPr/>
        </p:nvSpPr>
        <p:spPr bwMode="auto">
          <a:xfrm>
            <a:off x="901700" y="4775355"/>
            <a:ext cx="2971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GB" sz="1600" b="1" i="0" dirty="0" smtClean="0">
                <a:solidFill>
                  <a:srgbClr val="5F5F5F"/>
                </a:solidFill>
              </a:rPr>
              <a:t>Cash</a:t>
            </a:r>
          </a:p>
        </p:txBody>
      </p:sp>
      <p:sp>
        <p:nvSpPr>
          <p:cNvPr id="97" name="Text Box 7"/>
          <p:cNvSpPr txBox="1">
            <a:spLocks noChangeArrowheads="1"/>
          </p:cNvSpPr>
          <p:nvPr/>
        </p:nvSpPr>
        <p:spPr bwMode="auto">
          <a:xfrm>
            <a:off x="6022975" y="1849787"/>
            <a:ext cx="2971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1600" b="1" i="0" dirty="0">
                <a:solidFill>
                  <a:srgbClr val="5F5F5F"/>
                </a:solidFill>
              </a:rPr>
              <a:t>Shareholders' equity </a:t>
            </a:r>
          </a:p>
        </p:txBody>
      </p:sp>
      <p:sp>
        <p:nvSpPr>
          <p:cNvPr id="98" name="Text Box 9"/>
          <p:cNvSpPr txBox="1">
            <a:spLocks noChangeArrowheads="1"/>
          </p:cNvSpPr>
          <p:nvPr/>
        </p:nvSpPr>
        <p:spPr bwMode="auto">
          <a:xfrm>
            <a:off x="720281" y="1206366"/>
            <a:ext cx="32287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dirty="0" smtClean="0"/>
              <a:t> </a:t>
            </a:r>
            <a:r>
              <a:rPr lang="en-GB" dirty="0" smtClean="0">
                <a:solidFill>
                  <a:srgbClr val="5F5F5F"/>
                </a:solidFill>
              </a:rPr>
              <a:t>Consolidated audited figures at 31/03/15 (€m)</a:t>
            </a:r>
            <a:endParaRPr lang="en-GB" dirty="0">
              <a:solidFill>
                <a:srgbClr val="5F5F5F"/>
              </a:solidFill>
            </a:endParaRPr>
          </a:p>
        </p:txBody>
      </p:sp>
      <p:sp>
        <p:nvSpPr>
          <p:cNvPr id="99" name="Text Box 10"/>
          <p:cNvSpPr txBox="1">
            <a:spLocks noChangeArrowheads="1"/>
          </p:cNvSpPr>
          <p:nvPr/>
        </p:nvSpPr>
        <p:spPr bwMode="auto">
          <a:xfrm>
            <a:off x="569456" y="3143772"/>
            <a:ext cx="32877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GB" sz="1600" b="1" i="0" dirty="0">
                <a:solidFill>
                  <a:srgbClr val="5F5F5F"/>
                </a:solidFill>
              </a:rPr>
              <a:t>Current assets </a:t>
            </a:r>
          </a:p>
          <a:p>
            <a:pPr algn="r" eaLnBrk="0" hangingPunct="0"/>
            <a:r>
              <a:rPr lang="en-GB" sz="1200" dirty="0">
                <a:solidFill>
                  <a:schemeClr val="bg1"/>
                </a:solidFill>
              </a:rPr>
              <a:t>(excluding cash)</a:t>
            </a:r>
          </a:p>
        </p:txBody>
      </p:sp>
      <p:sp>
        <p:nvSpPr>
          <p:cNvPr id="102" name="Rectangle 12"/>
          <p:cNvSpPr>
            <a:spLocks noChangeArrowheads="1"/>
          </p:cNvSpPr>
          <p:nvPr/>
        </p:nvSpPr>
        <p:spPr bwMode="auto">
          <a:xfrm rot="10800000">
            <a:off x="3949083" y="4656754"/>
            <a:ext cx="885825" cy="563059"/>
          </a:xfrm>
          <a:prstGeom prst="rect">
            <a:avLst/>
          </a:prstGeom>
          <a:solidFill>
            <a:srgbClr val="D3DFED"/>
          </a:solidFill>
          <a:ln w="12700" algn="ctr">
            <a:noFill/>
            <a:miter lim="800000"/>
            <a:headEnd/>
            <a:tailEnd/>
          </a:ln>
          <a:effectLst/>
        </p:spPr>
        <p:txBody>
          <a:bodyPr rot="10800000"/>
          <a:lstStyle/>
          <a:p>
            <a:endParaRPr lang="fr-FR" dirty="0"/>
          </a:p>
        </p:txBody>
      </p:sp>
      <p:sp>
        <p:nvSpPr>
          <p:cNvPr id="103" name="Rectangle 14"/>
          <p:cNvSpPr>
            <a:spLocks noChangeArrowheads="1"/>
          </p:cNvSpPr>
          <p:nvPr/>
        </p:nvSpPr>
        <p:spPr bwMode="auto">
          <a:xfrm rot="10800000">
            <a:off x="3949083" y="3083662"/>
            <a:ext cx="885825" cy="1567236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/>
        </p:spPr>
        <p:txBody>
          <a:bodyPr rot="10800000"/>
          <a:lstStyle/>
          <a:p>
            <a:endParaRPr lang="fr-FR" dirty="0"/>
          </a:p>
        </p:txBody>
      </p:sp>
      <p:sp>
        <p:nvSpPr>
          <p:cNvPr id="104" name="Rectangle 103"/>
          <p:cNvSpPr>
            <a:spLocks noChangeArrowheads="1"/>
          </p:cNvSpPr>
          <p:nvPr/>
        </p:nvSpPr>
        <p:spPr bwMode="auto">
          <a:xfrm rot="10800000">
            <a:off x="3949081" y="1782507"/>
            <a:ext cx="885825" cy="1295308"/>
          </a:xfrm>
          <a:prstGeom prst="rect">
            <a:avLst/>
          </a:prstGeom>
          <a:solidFill>
            <a:srgbClr val="5D8CBF"/>
          </a:solidFill>
          <a:ln w="12700" algn="ctr">
            <a:noFill/>
            <a:miter lim="800000"/>
            <a:headEnd/>
            <a:tailEnd/>
          </a:ln>
          <a:effectLst/>
        </p:spPr>
        <p:txBody>
          <a:bodyPr rot="10800000"/>
          <a:lstStyle/>
          <a:p>
            <a:endParaRPr lang="fr-FR" dirty="0"/>
          </a:p>
        </p:txBody>
      </p:sp>
      <p:sp>
        <p:nvSpPr>
          <p:cNvPr id="105" name="Rectangle 23"/>
          <p:cNvSpPr>
            <a:spLocks noChangeArrowheads="1"/>
          </p:cNvSpPr>
          <p:nvPr/>
        </p:nvSpPr>
        <p:spPr bwMode="auto">
          <a:xfrm rot="10800000">
            <a:off x="5056523" y="3790301"/>
            <a:ext cx="895350" cy="1429504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algn="ctr">
            <a:noFill/>
            <a:miter lim="800000"/>
            <a:headEnd/>
            <a:tailEnd/>
          </a:ln>
          <a:effectLst/>
        </p:spPr>
        <p:txBody>
          <a:bodyPr rot="10800000"/>
          <a:lstStyle/>
          <a:p>
            <a:endParaRPr lang="fr-FR" dirty="0"/>
          </a:p>
        </p:txBody>
      </p:sp>
      <p:sp>
        <p:nvSpPr>
          <p:cNvPr id="106" name="Rectangle 18"/>
          <p:cNvSpPr>
            <a:spLocks noChangeArrowheads="1"/>
          </p:cNvSpPr>
          <p:nvPr/>
        </p:nvSpPr>
        <p:spPr bwMode="auto">
          <a:xfrm rot="10800000">
            <a:off x="5056522" y="3466402"/>
            <a:ext cx="895350" cy="314874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rot="10800000"/>
          <a:lstStyle/>
          <a:p>
            <a:endParaRPr lang="fr-FR" dirty="0"/>
          </a:p>
        </p:txBody>
      </p:sp>
      <p:sp>
        <p:nvSpPr>
          <p:cNvPr id="107" name="Rectangle 22"/>
          <p:cNvSpPr>
            <a:spLocks noChangeArrowheads="1"/>
          </p:cNvSpPr>
          <p:nvPr/>
        </p:nvSpPr>
        <p:spPr bwMode="auto">
          <a:xfrm rot="10800000">
            <a:off x="5056522" y="1782509"/>
            <a:ext cx="895350" cy="1683895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 algn="ctr">
            <a:noFill/>
            <a:miter lim="800000"/>
            <a:headEnd/>
            <a:tailEnd/>
          </a:ln>
          <a:effectLst/>
        </p:spPr>
        <p:txBody>
          <a:bodyPr rot="10800000"/>
          <a:lstStyle/>
          <a:p>
            <a:endParaRPr lang="fr-FR" dirty="0"/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6022975" y="3332458"/>
            <a:ext cx="2971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1600" b="1" i="0" dirty="0" smtClean="0">
                <a:solidFill>
                  <a:srgbClr val="5F5F5F"/>
                </a:solidFill>
              </a:rPr>
              <a:t>Long-term liabilities </a:t>
            </a:r>
          </a:p>
          <a:p>
            <a:pPr eaLnBrk="0" hangingPunct="0">
              <a:spcBef>
                <a:spcPts val="0"/>
              </a:spcBef>
            </a:pPr>
            <a:r>
              <a:rPr lang="en-GB" sz="1200" i="1" dirty="0">
                <a:solidFill>
                  <a:srgbClr val="5F5F5F"/>
                </a:solidFill>
              </a:rPr>
              <a:t>(of which financial liabilities: </a:t>
            </a:r>
            <a:r>
              <a:rPr lang="en-GB" dirty="0" smtClean="0">
                <a:solidFill>
                  <a:srgbClr val="5F5F5F"/>
                </a:solidFill>
              </a:rPr>
              <a:t>3.2</a:t>
            </a:r>
            <a:r>
              <a:rPr lang="en-GB" sz="1200" i="1" dirty="0" smtClean="0">
                <a:solidFill>
                  <a:srgbClr val="5F5F5F"/>
                </a:solidFill>
              </a:rPr>
              <a:t>)</a:t>
            </a:r>
            <a:endParaRPr lang="en-GB" sz="1200" i="1" dirty="0">
              <a:solidFill>
                <a:srgbClr val="5F5F5F"/>
              </a:solidFill>
            </a:endParaRP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6037146" y="4746327"/>
            <a:ext cx="2971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1600" b="1" i="0" dirty="0" smtClean="0">
                <a:solidFill>
                  <a:srgbClr val="5F5F5F"/>
                </a:solidFill>
              </a:rPr>
              <a:t>Current liabilities </a:t>
            </a:r>
          </a:p>
          <a:p>
            <a:pPr eaLnBrk="0" hangingPunct="0">
              <a:spcBef>
                <a:spcPts val="0"/>
              </a:spcBef>
            </a:pPr>
            <a:r>
              <a:rPr lang="en-GB" sz="1200" i="1" dirty="0">
                <a:solidFill>
                  <a:srgbClr val="5F5F5F"/>
                </a:solidFill>
              </a:rPr>
              <a:t>(of which financial liabilities: 0.4)</a:t>
            </a:r>
          </a:p>
        </p:txBody>
      </p:sp>
      <p:sp>
        <p:nvSpPr>
          <p:cNvPr id="23" name="Rectangle 31"/>
          <p:cNvSpPr>
            <a:spLocks noChangeArrowheads="1"/>
          </p:cNvSpPr>
          <p:nvPr/>
        </p:nvSpPr>
        <p:spPr bwMode="auto">
          <a:xfrm>
            <a:off x="4043860" y="1904773"/>
            <a:ext cx="702000" cy="29859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spcBef>
                <a:spcPct val="50000"/>
              </a:spcBef>
              <a:buClr>
                <a:srgbClr val="004780"/>
              </a:buClr>
              <a:buFont typeface="Wingdings" pitchFamily="2" charset="2"/>
              <a:buNone/>
            </a:pPr>
            <a:r>
              <a:rPr kumimoji="1" lang="en-GB" sz="1400" b="1" i="0" dirty="0" smtClean="0"/>
              <a:t>54.9</a:t>
            </a:r>
            <a:endParaRPr kumimoji="1" lang="en-GB" sz="1400" b="1" i="0" dirty="0">
              <a:solidFill>
                <a:schemeClr val="bg1"/>
              </a:solidFill>
            </a:endParaRPr>
          </a:p>
        </p:txBody>
      </p:sp>
      <p:sp>
        <p:nvSpPr>
          <p:cNvPr id="25" name="Rectangle 31"/>
          <p:cNvSpPr>
            <a:spLocks noChangeArrowheads="1"/>
          </p:cNvSpPr>
          <p:nvPr/>
        </p:nvSpPr>
        <p:spPr bwMode="auto">
          <a:xfrm>
            <a:off x="4040992" y="3174473"/>
            <a:ext cx="702000" cy="29859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spcBef>
                <a:spcPct val="50000"/>
              </a:spcBef>
              <a:buClr>
                <a:srgbClr val="004780"/>
              </a:buClr>
              <a:buFont typeface="Wingdings" pitchFamily="2" charset="2"/>
              <a:buNone/>
            </a:pPr>
            <a:r>
              <a:rPr kumimoji="1" lang="en-GB" sz="1400" b="1" i="0" dirty="0" smtClean="0"/>
              <a:t>62.2</a:t>
            </a:r>
            <a:endParaRPr kumimoji="1" lang="en-GB" sz="1400" b="1" i="0" dirty="0">
              <a:solidFill>
                <a:schemeClr val="bg1"/>
              </a:solidFill>
            </a:endParaRPr>
          </a:p>
        </p:txBody>
      </p:sp>
      <p:sp>
        <p:nvSpPr>
          <p:cNvPr id="27" name="Rectangle 31"/>
          <p:cNvSpPr>
            <a:spLocks noChangeArrowheads="1"/>
          </p:cNvSpPr>
          <p:nvPr/>
        </p:nvSpPr>
        <p:spPr bwMode="auto">
          <a:xfrm>
            <a:off x="4048757" y="4794909"/>
            <a:ext cx="702000" cy="29859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spcBef>
                <a:spcPct val="50000"/>
              </a:spcBef>
              <a:buClr>
                <a:srgbClr val="004780"/>
              </a:buClr>
              <a:buFont typeface="Wingdings" pitchFamily="2" charset="2"/>
              <a:buNone/>
            </a:pPr>
            <a:r>
              <a:rPr kumimoji="1" lang="en-GB" sz="1400" b="1" i="0" dirty="0" smtClean="0">
                <a:solidFill>
                  <a:schemeClr val="tx1"/>
                </a:solidFill>
              </a:rPr>
              <a:t>26.2</a:t>
            </a:r>
            <a:endParaRPr kumimoji="1" lang="en-GB" sz="1400" b="1" i="0" dirty="0">
              <a:solidFill>
                <a:schemeClr val="tx1"/>
              </a:solidFill>
            </a:endParaRPr>
          </a:p>
        </p:txBody>
      </p:sp>
      <p:sp>
        <p:nvSpPr>
          <p:cNvPr id="29" name="Rectangle 31"/>
          <p:cNvSpPr>
            <a:spLocks noChangeArrowheads="1"/>
          </p:cNvSpPr>
          <p:nvPr/>
        </p:nvSpPr>
        <p:spPr bwMode="auto">
          <a:xfrm>
            <a:off x="5174496" y="1876411"/>
            <a:ext cx="702000" cy="29859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spcBef>
                <a:spcPct val="50000"/>
              </a:spcBef>
              <a:buClr>
                <a:srgbClr val="004780"/>
              </a:buClr>
              <a:buFont typeface="Wingdings" pitchFamily="2" charset="2"/>
              <a:buNone/>
            </a:pPr>
            <a:endParaRPr kumimoji="1" lang="fr-FR" sz="1400" b="1" i="0" dirty="0">
              <a:solidFill>
                <a:schemeClr val="bg1"/>
              </a:solidFill>
            </a:endParaRPr>
          </a:p>
        </p:txBody>
      </p:sp>
      <p:sp>
        <p:nvSpPr>
          <p:cNvPr id="31" name="Rectangle 31"/>
          <p:cNvSpPr>
            <a:spLocks noChangeArrowheads="1"/>
          </p:cNvSpPr>
          <p:nvPr/>
        </p:nvSpPr>
        <p:spPr bwMode="auto">
          <a:xfrm>
            <a:off x="5171628" y="3466406"/>
            <a:ext cx="702000" cy="29859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spcBef>
                <a:spcPct val="50000"/>
              </a:spcBef>
              <a:buClr>
                <a:srgbClr val="004780"/>
              </a:buClr>
              <a:buFont typeface="Wingdings" pitchFamily="2" charset="2"/>
              <a:buNone/>
            </a:pPr>
            <a:r>
              <a:rPr kumimoji="1" lang="en-GB" sz="1400" b="1" i="0" dirty="0" smtClean="0"/>
              <a:t>12.0</a:t>
            </a:r>
            <a:endParaRPr kumimoji="1" lang="en-GB" sz="1400" b="1" i="0" dirty="0">
              <a:solidFill>
                <a:schemeClr val="bg1"/>
              </a:solidFill>
            </a:endParaRPr>
          </a:p>
        </p:txBody>
      </p:sp>
      <p:sp>
        <p:nvSpPr>
          <p:cNvPr id="33" name="Rectangle 31"/>
          <p:cNvSpPr>
            <a:spLocks noChangeArrowheads="1"/>
          </p:cNvSpPr>
          <p:nvPr/>
        </p:nvSpPr>
        <p:spPr bwMode="auto">
          <a:xfrm>
            <a:off x="5168760" y="4865313"/>
            <a:ext cx="702000" cy="29859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spcBef>
                <a:spcPct val="50000"/>
              </a:spcBef>
              <a:buClr>
                <a:srgbClr val="004780"/>
              </a:buClr>
              <a:buFont typeface="Wingdings" pitchFamily="2" charset="2"/>
              <a:buNone/>
            </a:pPr>
            <a:r>
              <a:rPr kumimoji="1" lang="en-GB" sz="1400" b="1" i="0" dirty="0" smtClean="0">
                <a:solidFill>
                  <a:schemeClr val="tx1"/>
                </a:solidFill>
              </a:rPr>
              <a:t>58.4</a:t>
            </a:r>
            <a:endParaRPr kumimoji="1" lang="en-GB" sz="1300" b="1" i="0" dirty="0">
              <a:solidFill>
                <a:schemeClr val="tx1"/>
              </a:solidFill>
            </a:endParaRPr>
          </a:p>
        </p:txBody>
      </p:sp>
      <p:sp>
        <p:nvSpPr>
          <p:cNvPr id="30" name="Rectangle 31"/>
          <p:cNvSpPr>
            <a:spLocks noChangeArrowheads="1"/>
          </p:cNvSpPr>
          <p:nvPr/>
        </p:nvSpPr>
        <p:spPr bwMode="auto">
          <a:xfrm>
            <a:off x="5153195" y="1897025"/>
            <a:ext cx="702000" cy="29859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spcBef>
                <a:spcPct val="50000"/>
              </a:spcBef>
              <a:buClr>
                <a:srgbClr val="004780"/>
              </a:buClr>
              <a:buFont typeface="Wingdings" pitchFamily="2" charset="2"/>
              <a:buNone/>
            </a:pPr>
            <a:r>
              <a:rPr kumimoji="1" lang="en-GB" sz="1400" b="1" i="0" dirty="0" smtClean="0"/>
              <a:t>72.9</a:t>
            </a:r>
            <a:endParaRPr kumimoji="1" lang="en-GB" sz="1400" b="1" i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73462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" val="1"/>
</p:tagLst>
</file>

<file path=ppt/theme/theme1.xml><?xml version="1.0" encoding="utf-8"?>
<a:theme xmlns:a="http://schemas.openxmlformats.org/drawingml/2006/main" name="1_Solucom">
  <a:themeElements>
    <a:clrScheme name="Solucom 43">
      <a:dk1>
        <a:srgbClr val="5F5F5F"/>
      </a:dk1>
      <a:lt1>
        <a:sysClr val="window" lastClr="FFFFFF"/>
      </a:lt1>
      <a:dk2>
        <a:srgbClr val="B00058"/>
      </a:dk2>
      <a:lt2>
        <a:srgbClr val="00477F"/>
      </a:lt2>
      <a:accent1>
        <a:srgbClr val="9CB9D8"/>
      </a:accent1>
      <a:accent2>
        <a:srgbClr val="C79DA4"/>
      </a:accent2>
      <a:accent3>
        <a:srgbClr val="C0C0C0"/>
      </a:accent3>
      <a:accent4>
        <a:srgbClr val="C8E0A2"/>
      </a:accent4>
      <a:accent5>
        <a:srgbClr val="F4CA92"/>
      </a:accent5>
      <a:accent6>
        <a:srgbClr val="D6DCE4"/>
      </a:accent6>
      <a:hlink>
        <a:srgbClr val="00477F"/>
      </a:hlink>
      <a:folHlink>
        <a:srgbClr val="00477F"/>
      </a:folHlink>
    </a:clrScheme>
    <a:fontScheme name="Modele_Complet_Groupe_Soluco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58569A016C684B86A9AE40175BC9B8" ma:contentTypeVersion="8" ma:contentTypeDescription="Crée un document." ma:contentTypeScope="" ma:versionID="858aed2c3e55057f8548aab0e43061b9">
  <xsd:schema xmlns:xsd="http://www.w3.org/2001/XMLSchema" xmlns:xs="http://www.w3.org/2001/XMLSchema" xmlns:p="http://schemas.microsoft.com/office/2006/metadata/properties" xmlns:ns1="e49cdf08-3387-400f-92fe-e20433d7e6df" xmlns:ns3="42b5e430-1ce6-4e00-b89b-214429e361ad" targetNamespace="http://schemas.microsoft.com/office/2006/metadata/properties" ma:root="true" ma:fieldsID="3a60709c9c1f2ae35337930fff78efaa" ns1:_="" ns3:_="">
    <xsd:import namespace="e49cdf08-3387-400f-92fe-e20433d7e6df"/>
    <xsd:import namespace="42b5e430-1ce6-4e00-b89b-214429e361ad"/>
    <xsd:element name="properties">
      <xsd:complexType>
        <xsd:sequence>
          <xsd:element name="documentManagement">
            <xsd:complexType>
              <xsd:all>
                <xsd:element ref="ns1:Cl_x00f4_ture"/>
                <xsd:element ref="ns1:R_x00e9_f_x00e9_rence_x0020_document"/>
                <xsd:element ref="ns1:Date_x0020_de_x0020_cl_x00f4_ture" minOccurs="0"/>
                <xsd:element ref="ns1:Commentair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9cdf08-3387-400f-92fe-e20433d7e6df" elementFormDefault="qualified">
    <xsd:import namespace="http://schemas.microsoft.com/office/2006/documentManagement/types"/>
    <xsd:import namespace="http://schemas.microsoft.com/office/infopath/2007/PartnerControls"/>
    <xsd:element name="Cl_x00f4_ture" ma:index="0" ma:displayName="Trimestre de clôture" ma:format="Dropdown" ma:indexed="true" ma:internalName="Cl_x00f4_ture">
      <xsd:simpleType>
        <xsd:restriction base="dms:Choice">
          <xsd:enumeration value="2015 - 03"/>
          <xsd:enumeration value="2015 - 06"/>
          <xsd:enumeration value="2015 - 09"/>
          <xsd:enumeration value="2015 - 12"/>
          <xsd:enumeration value="--------------------------"/>
          <xsd:enumeration value="2016 - 03"/>
          <xsd:enumeration value="2016 - 06"/>
          <xsd:enumeration value="2016 - 09"/>
          <xsd:enumeration value="2016 - 12"/>
          <xsd:enumeration value="--------------------------"/>
          <xsd:enumeration value="2017 - 03"/>
          <xsd:enumeration value="2017 - 06"/>
          <xsd:enumeration value="2017 - 09"/>
          <xsd:enumeration value="2017 - 12"/>
        </xsd:restriction>
      </xsd:simpleType>
    </xsd:element>
    <xsd:element name="R_x00e9_f_x00e9_rence_x0020_document" ma:index="1" ma:displayName="Référence document" ma:format="Dropdown" ma:indexed="true" ma:internalName="R_x00e9_f_x00e9_rence_x0020_document">
      <xsd:simpleType>
        <xsd:restriction base="dms:Choice">
          <xsd:enumeration value="101 - DS - Bilan Affaires gagnées"/>
          <xsd:enumeration value="102 - DS - TPI"/>
          <xsd:enumeration value="103 - DS - Book Stats gestion"/>
          <xsd:enumeration value="104 - DS - Book Stats VF conso (Fi &amp; extra Fi)"/>
          <xsd:enumeration value="105 - DS - Q&amp;A CA conf call CA"/>
          <xsd:enumeration value="106 - DS - Q&amp;A SFAF Résultats"/>
          <xsd:enumeration value="107 - DS - Q&amp;A AG"/>
          <xsd:enumeration value="199 - DS - Divers"/>
          <xsd:enumeration value="201 - CS - Ordre du Jour du Conseil de surveillance"/>
          <xsd:enumeration value="202 - CS - PV du dernier CS"/>
          <xsd:enumeration value="203 - CS - Slides (comité d'audit + CS)"/>
          <xsd:enumeration value="204 - CS - Slides CACs (comité d'audit)"/>
          <xsd:enumeration value="205 - CS - R/V consos + TFT"/>
          <xsd:enumeration value="206 - CS - R/V sociaux"/>
          <xsd:enumeration value="207 - CS - Plaquette consos - sociaux"/>
          <xsd:enumeration value="208 - CS - Comptes comparatifs"/>
          <xsd:enumeration value="209 - CS - Analyse gestion"/>
          <xsd:enumeration value="210 - CS - Rapport du Directoire - Rapport général"/>
          <xsd:enumeration value="211 - CS - Rapport du Directoire - Rapport du Directoire à l'AG"/>
          <xsd:enumeration value="212 - CS - Rapport du Directoire - Rapport RSE"/>
          <xsd:enumeration value="213 - CS - Rapport du Directoire - Facteurs de risques"/>
          <xsd:enumeration value="214 - CS - Rapport du Directoire - Notes complémentaires"/>
          <xsd:enumeration value="215 - CS - Rapport sur les AGA"/>
          <xsd:enumeration value="216 - CS - Rapport du président du CS sur le contrôle interne"/>
          <xsd:enumeration value="217 - CS - Honoraires CACs"/>
          <xsd:enumeration value="218 - CS - Indépendance des CACs Mazars"/>
          <xsd:enumeration value="219 - CS - Indépendance des CACs Deloitte"/>
          <xsd:enumeration value="220 - CS - Liste des conventions réglementées"/>
          <xsd:enumeration value="221 - CS - Ordre du jour AG"/>
          <xsd:enumeration value="222 - CS - Projet de résolutions"/>
          <xsd:enumeration value="223 - CS - Rapport du CS"/>
          <xsd:enumeration value="224 - CS - Répartition des jetons de présence"/>
          <xsd:enumeration value="225 - CS - Rapport trimestriel au CS"/>
          <xsd:enumeration value="226 - CS - Bilan social &amp; avis du CE"/>
          <xsd:enumeration value="227 - CS - Rapport de l'OTI sur les données RSE"/>
          <xsd:enumeration value="228 - CS - Données gestion prévisionnelles"/>
          <xsd:enumeration value="299 - CS - Divers"/>
          <xsd:enumeration value="301 - CE - Rapport annuel CE"/>
          <xsd:enumeration value="302 - CE - Rapport trimestriel au CE"/>
          <xsd:enumeration value="303 - CE - Rapport sur la participation"/>
          <xsd:enumeration value="304 - CE - Attestation Capitaux propres"/>
          <xsd:enumeration value="305 - CE - Rapport annuel Comité de groupe"/>
          <xsd:enumeration value="306 - CE - Rapport de situation comparée"/>
          <xsd:enumeration value="399 - CE - Divers"/>
          <xsd:enumeration value="401 - CC - Invitation conf call CA"/>
          <xsd:enumeration value="402 - CC - Communiqué CA"/>
          <xsd:enumeration value="403 - CC - Slideshow conf call CA"/>
          <xsd:enumeration value="499 - CC - Divers"/>
          <xsd:enumeration value="501 - SFAF - Invitation SFAF annuelle + déj presse"/>
          <xsd:enumeration value="502 - SFAF - Avis financier (Les Echos) - Publication Résultats"/>
          <xsd:enumeration value="503 - SFAF - Communiqué Résultats"/>
          <xsd:enumeration value="504 - SFAF - Slideshow SFAF Résultats"/>
          <xsd:enumeration value="599 - SFAF - Divers"/>
          <xsd:enumeration value="601 - AG - Rapport des CACs sur comptes consolidés"/>
          <xsd:enumeration value="602 - AG - Rapport des CACs sur comptes annuels"/>
          <xsd:enumeration value="603 - AG - Descriptif du programme de rachat d'actions"/>
          <xsd:enumeration value="604 - AG - Avis Préalable AG au BALO et à l'AMF"/>
          <xsd:enumeration value="605 - AG - Avis de Convocation AG : JAL et à l'AMF"/>
          <xsd:enumeration value="606 - AG - Avis de Convocation AG au BALO"/>
          <xsd:enumeration value="607 - AG - Avis de convocation des CAC et des représentants du CE"/>
          <xsd:enumeration value="608 - AG - Avis financier AG dans la presse nationale"/>
          <xsd:enumeration value="609 - AG - Invitation Solucom AG"/>
          <xsd:enumeration value="610 - AG - Inventaire VMP - Etat du nombre d'actions et de droit de vote"/>
          <xsd:enumeration value="611 - AG - Formulaire de vote AG à distance / correpondance"/>
          <xsd:enumeration value="612 - AG - Résultats de la société au cours de 5 derniers exercices"/>
          <xsd:enumeration value="613 - AG - Documentation préparatoire AG"/>
          <xsd:enumeration value="614 - AG - CP mise à disposition documentation préparatoire à l'AG"/>
          <xsd:enumeration value="615 - AG - Slideshow AG (FR + VEN)"/>
          <xsd:enumeration value="616 - AG - CP mise en œuvre du PRA approuvé par l'AG"/>
          <xsd:enumeration value="617 - AG - CP AG - Approbation de l'intégralité des résolutions"/>
          <xsd:enumeration value="618 - AG - Résultats consolidés des votes (résolution par résolution)"/>
          <xsd:enumeration value="619 - AG - Synthèse Q&amp;A AG"/>
          <xsd:enumeration value="620 - AG - PV AG"/>
          <xsd:enumeration value="699 - AG - Divers"/>
          <xsd:enumeration value="701 - DDR - Rapport des CACs sur le rapport du président du CS"/>
          <xsd:enumeration value="702 - DDR - Rapport spécial des CACs sur conventions réglementées"/>
          <xsd:enumeration value="703 - DDR - DDR - Chapitres 0 et 1"/>
          <xsd:enumeration value="704 - DDR - DDR - Chapitre 5"/>
          <xsd:enumeration value="705 - DDR - DDR - Table de concordance"/>
          <xsd:enumeration value="706 - DDR - Attestation du responsable du DDR"/>
          <xsd:enumeration value="707 - DDR - Formulaire AMF de dépôt DDR"/>
          <xsd:enumeration value="708 - DDR - DDR incluant le RFA"/>
          <xsd:enumeration value="709 - DDR - CP de mise à disposition du DDR"/>
          <xsd:enumeration value="799 - DDR - Divers"/>
          <xsd:enumeration value="999 - Divers"/>
        </xsd:restriction>
      </xsd:simpleType>
    </xsd:element>
    <xsd:element name="Date_x0020_de_x0020_cl_x00f4_ture" ma:index="3" nillable="true" ma:displayName="Echéance" ma:format="DateOnly" ma:indexed="true" ma:internalName="Date_x0020_de_x0020_cl_x00f4_ture">
      <xsd:simpleType>
        <xsd:restriction base="dms:DateTime"/>
      </xsd:simpleType>
    </xsd:element>
    <xsd:element name="Commentaires" ma:index="4" nillable="true" ma:displayName="Commentaires" ma:internalName="Commentaires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b5e430-1ce6-4e00-b89b-214429e361a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rtagé avec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Partagé avec dé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0" ma:displayName="Type de contenu"/>
        <xsd:element ref="dc:title" minOccurs="0" maxOccurs="1" ma:index="5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mmentaires xmlns="e49cdf08-3387-400f-92fe-e20433d7e6df" xsi:nil="true"/>
    <Cl_x00f4_ture xmlns="e49cdf08-3387-400f-92fe-e20433d7e6df">2015 - 03</Cl_x00f4_ture>
    <R_x00e9_f_x00e9_rence_x0020_document xmlns="e49cdf08-3387-400f-92fe-e20433d7e6df">504 - SFAF - Slideshow SFAF Résultats</R_x00e9_f_x00e9_rence_x0020_document>
    <Date_x0020_de_x0020_cl_x00f4_ture xmlns="e49cdf08-3387-400f-92fe-e20433d7e6df">2015-06-01T22:00:00+00:00</Date_x0020_de_x0020_cl_x00f4_ture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A6FD8DF-BCFE-4D5D-AE94-50260E326CB3}"/>
</file>

<file path=customXml/itemProps2.xml><?xml version="1.0" encoding="utf-8"?>
<ds:datastoreItem xmlns:ds="http://schemas.openxmlformats.org/officeDocument/2006/customXml" ds:itemID="{2E4E2C07-C0BF-4B77-AA0E-D7AE234AC387}"/>
</file>

<file path=customXml/itemProps3.xml><?xml version="1.0" encoding="utf-8"?>
<ds:datastoreItem xmlns:ds="http://schemas.openxmlformats.org/officeDocument/2006/customXml" ds:itemID="{BD071E12-FAD7-4827-94DA-D0D884801D46}"/>
</file>

<file path=docProps/app.xml><?xml version="1.0" encoding="utf-8"?>
<Properties xmlns="http://schemas.openxmlformats.org/officeDocument/2006/extended-properties" xmlns:vt="http://schemas.openxmlformats.org/officeDocument/2006/docPropsVTypes">
  <Template>Solucom</Template>
  <TotalTime>41722</TotalTime>
  <Words>1617</Words>
  <Application>Microsoft Office PowerPoint</Application>
  <PresentationFormat>Format A4 (210 x 297 mm)</PresentationFormat>
  <Paragraphs>530</Paragraphs>
  <Slides>35</Slides>
  <Notes>24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35</vt:i4>
      </vt:variant>
    </vt:vector>
  </HeadingPairs>
  <TitlesOfParts>
    <vt:vector size="36" baseType="lpstr">
      <vt:lpstr>1_Solucom</vt:lpstr>
      <vt:lpstr>Présentation PowerPoint</vt:lpstr>
      <vt:lpstr>Governance</vt:lpstr>
      <vt:lpstr>Solucom at a glance</vt:lpstr>
      <vt:lpstr>Contents</vt:lpstr>
      <vt:lpstr> Strong 2014/15 growth: +15%</vt:lpstr>
      <vt:lpstr>Solid operating indicators</vt:lpstr>
      <vt:lpstr> Operating margin growth at top end of forecast range</vt:lpstr>
      <vt:lpstr>Solid cash generation</vt:lpstr>
      <vt:lpstr>Présentation PowerPoint</vt:lpstr>
      <vt:lpstr>Présentation PowerPoint</vt:lpstr>
      <vt:lpstr>Présentation PowerPoint</vt:lpstr>
      <vt:lpstr>Contents</vt:lpstr>
      <vt:lpstr>A successful year for Solucom in terms of Human Resources</vt:lpstr>
      <vt:lpstr>Growth momentum driven by all our client accounts </vt:lpstr>
      <vt:lpstr>Audisoft-Oxea &amp; Hapsis: two acquisitions in France…</vt:lpstr>
      <vt:lpstr>…and a first acquisition in the UK</vt:lpstr>
      <vt:lpstr> Solucom’s strategic plan « Solucom 2015 » is a success</vt:lpstr>
      <vt:lpstr>Solucom 2015: strategy to extract value by combining Business &amp; Technology knowledge now in place</vt:lpstr>
      <vt:lpstr>Strategic strengths we can leverage for the future </vt:lpstr>
      <vt:lpstr>Contents</vt:lpstr>
      <vt:lpstr>2015 – 2020, the 3rd revolution now under way</vt:lpstr>
      <vt:lpstr>2015 - 2020, a first-rate opportunity for Solucom…</vt:lpstr>
      <vt:lpstr>...but also a tremendous challenge</vt:lpstr>
      <vt:lpstr>“Up 2020”: our new strategic plan</vt:lpstr>
      <vt:lpstr>Leverage our strengths</vt:lpstr>
      <vt:lpstr>Présentation PowerPoint</vt:lpstr>
      <vt:lpstr>Présentation PowerPoint</vt:lpstr>
      <vt:lpstr>Présentation PowerPoint</vt:lpstr>
      <vt:lpstr>Enhance our operating performance ...and design a new Solucom</vt:lpstr>
      <vt:lpstr>    "Up 2020 " strategic plan:  3 challenges, 3 objectives</vt:lpstr>
      <vt:lpstr>Agenda</vt:lpstr>
      <vt:lpstr>Signs of improvement in 2015</vt:lpstr>
      <vt:lpstr>2015/16 full-year objectives</vt:lpstr>
      <vt:lpstr>Financial calendar</vt:lpstr>
      <vt:lpstr>Présentation PowerPoint</vt:lpstr>
    </vt:vector>
  </TitlesOfParts>
  <Company>Solucom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Slideshow SFAF Résultats en anglais</dc:title>
  <dc:creator>Sarah LAMIGEON</dc:creator>
  <cp:keywords>Réunion SFAF</cp:keywords>
  <cp:lastModifiedBy>Benjamin GILLES</cp:lastModifiedBy>
  <cp:revision>3585</cp:revision>
  <cp:lastPrinted>2015-05-28T09:29:10Z</cp:lastPrinted>
  <dcterms:created xsi:type="dcterms:W3CDTF">2009-02-17T10:44:20Z</dcterms:created>
  <dcterms:modified xsi:type="dcterms:W3CDTF">2015-06-03T10:46:21Z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rePresentation">
    <vt:lpwstr>Réunion SFAF</vt:lpwstr>
  </property>
  <property fmtid="{D5CDD505-2E9C-101B-9397-08002B2CF9AE}" pid="3" name="ssTitrePresentation">
    <vt:lpwstr/>
  </property>
  <property fmtid="{D5CDD505-2E9C-101B-9397-08002B2CF9AE}" pid="4" name="Redacteur">
    <vt:lpwstr>Sarah LAMIGEON</vt:lpwstr>
  </property>
  <property fmtid="{D5CDD505-2E9C-101B-9397-08002B2CF9AE}" pid="5" name="Client">
    <vt:lpwstr/>
  </property>
  <property fmtid="{D5CDD505-2E9C-101B-9397-08002B2CF9AE}" pid="6" name="ClientBDP">
    <vt:lpwstr/>
  </property>
  <property fmtid="{D5CDD505-2E9C-101B-9397-08002B2CF9AE}" pid="7" name="TitrePresentationBDP">
    <vt:lpwstr>Réunion SFAF</vt:lpwstr>
  </property>
  <property fmtid="{D5CDD505-2E9C-101B-9397-08002B2CF9AE}" pid="8" name="ssTitrePresentationBDP">
    <vt:lpwstr/>
  </property>
  <property fmtid="{D5CDD505-2E9C-101B-9397-08002B2CF9AE}" pid="9" name="Logo">
    <vt:lpwstr>sans</vt:lpwstr>
  </property>
  <property fmtid="{D5CDD505-2E9C-101B-9397-08002B2CF9AE}" pid="10" name="Date">
    <vt:lpwstr>3 juin 2009</vt:lpwstr>
  </property>
  <property fmtid="{D5CDD505-2E9C-101B-9397-08002B2CF9AE}" pid="11" name="Initiales">
    <vt:lpwstr>SLM</vt:lpwstr>
  </property>
  <property fmtid="{D5CDD505-2E9C-101B-9397-08002B2CF9AE}" pid="12" name="VersionNormeDoc">
    <vt:lpwstr>10.1</vt:lpwstr>
  </property>
  <property fmtid="{D5CDD505-2E9C-101B-9397-08002B2CF9AE}" pid="13" name="NoChrono">
    <vt:lpwstr>3620</vt:lpwstr>
  </property>
  <property fmtid="{D5CDD505-2E9C-101B-9397-08002B2CF9AE}" pid="14" name="TypeDoc">
    <vt:lpwstr/>
  </property>
  <property fmtid="{D5CDD505-2E9C-101B-9397-08002B2CF9AE}" pid="15" name="Nom">
    <vt:lpwstr>Sarah LAMIGEON</vt:lpwstr>
  </property>
  <property fmtid="{D5CDD505-2E9C-101B-9397-08002B2CF9AE}" pid="16" name="Fonction">
    <vt:lpwstr>Service communication</vt:lpwstr>
  </property>
  <property fmtid="{D5CDD505-2E9C-101B-9397-08002B2CF9AE}" pid="17" name="Telephone">
    <vt:lpwstr>+33 (0)1 49 03 26 53</vt:lpwstr>
  </property>
  <property fmtid="{D5CDD505-2E9C-101B-9397-08002B2CF9AE}" pid="18" name="Fax">
    <vt:lpwstr/>
  </property>
  <property fmtid="{D5CDD505-2E9C-101B-9397-08002B2CF9AE}" pid="19" name="Portable">
    <vt:lpwstr/>
  </property>
  <property fmtid="{D5CDD505-2E9C-101B-9397-08002B2CF9AE}" pid="20" name="Mail">
    <vt:lpwstr>sarah.lamigeon@solucom.fr</vt:lpwstr>
  </property>
  <property fmtid="{D5CDD505-2E9C-101B-9397-08002B2CF9AE}" pid="21" name="afficherPropriete">
    <vt:bool>false</vt:bool>
  </property>
  <property fmtid="{D5CDD505-2E9C-101B-9397-08002B2CF9AE}" pid="22" name="dvpDurable">
    <vt:bool>false</vt:bool>
  </property>
  <property fmtid="{D5CDD505-2E9C-101B-9397-08002B2CF9AE}" pid="23" name="nouveau">
    <vt:lpwstr>pas un nouveau document</vt:lpwstr>
  </property>
  <property fmtid="{D5CDD505-2E9C-101B-9397-08002B2CF9AE}" pid="24" name="ContentTypeId">
    <vt:lpwstr>0x010100D958569A016C684B86A9AE40175BC9B8</vt:lpwstr>
  </property>
</Properties>
</file>